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31"/>
  </p:notesMasterIdLst>
  <p:sldIdLst>
    <p:sldId id="290" r:id="rId2"/>
    <p:sldId id="256" r:id="rId3"/>
    <p:sldId id="284" r:id="rId4"/>
    <p:sldId id="285" r:id="rId5"/>
    <p:sldId id="286" r:id="rId6"/>
    <p:sldId id="282" r:id="rId7"/>
    <p:sldId id="287" r:id="rId8"/>
    <p:sldId id="283" r:id="rId9"/>
    <p:sldId id="288" r:id="rId10"/>
    <p:sldId id="289" r:id="rId11"/>
    <p:sldId id="257" r:id="rId12"/>
    <p:sldId id="258" r:id="rId13"/>
    <p:sldId id="259" r:id="rId14"/>
    <p:sldId id="260" r:id="rId15"/>
    <p:sldId id="272" r:id="rId16"/>
    <p:sldId id="261" r:id="rId17"/>
    <p:sldId id="262" r:id="rId18"/>
    <p:sldId id="280" r:id="rId19"/>
    <p:sldId id="263" r:id="rId20"/>
    <p:sldId id="264" r:id="rId21"/>
    <p:sldId id="273" r:id="rId22"/>
    <p:sldId id="265" r:id="rId23"/>
    <p:sldId id="274" r:id="rId24"/>
    <p:sldId id="281" r:id="rId25"/>
    <p:sldId id="266" r:id="rId26"/>
    <p:sldId id="278" r:id="rId27"/>
    <p:sldId id="279" r:id="rId28"/>
    <p:sldId id="271" r:id="rId29"/>
    <p:sldId id="26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08"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B4E6BB-A0B0-4C71-A5A4-410D662536B2}" type="datetimeFigureOut">
              <a:rPr lang="en-US" smtClean="0"/>
              <a:pPr/>
              <a:t>9/19/2012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D1D656-19E2-4AB6-B069-25AF55F87FB3}" type="slidenum">
              <a:rPr lang="en-US" smtClean="0"/>
              <a:pPr/>
              <a:t>‹#›</a:t>
            </a:fld>
            <a:endParaRPr lang="en-US"/>
          </a:p>
        </p:txBody>
      </p:sp>
    </p:spTree>
    <p:extLst>
      <p:ext uri="{BB962C8B-B14F-4D97-AF65-F5344CB8AC3E}">
        <p14:creationId xmlns:p14="http://schemas.microsoft.com/office/powerpoint/2010/main" val="2110171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D1D656-19E2-4AB6-B069-25AF55F87FB3}"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September 19, 2012</a:t>
            </a:r>
            <a:endParaRPr lang="en-US"/>
          </a:p>
        </p:txBody>
      </p:sp>
      <p:sp>
        <p:nvSpPr>
          <p:cNvPr id="6" name="Footer Placeholder 5"/>
          <p:cNvSpPr>
            <a:spLocks noGrp="1"/>
          </p:cNvSpPr>
          <p:nvPr>
            <p:ph type="ftr" sz="quarter" idx="11"/>
          </p:nvPr>
        </p:nvSpPr>
        <p:spPr/>
        <p:txBody>
          <a:bodyPr/>
          <a:lstStyle/>
          <a:p>
            <a:r>
              <a:rPr lang="en-US" smtClean="0"/>
              <a:t>The Present Truth</a:t>
            </a:r>
            <a:endParaRPr lang="en-US"/>
          </a:p>
        </p:txBody>
      </p:sp>
      <p:sp>
        <p:nvSpPr>
          <p:cNvPr id="7" name="Slide Number Placeholder 6"/>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September 19, 2012</a:t>
            </a:r>
            <a:endParaRPr lang="en-US"/>
          </a:p>
        </p:txBody>
      </p:sp>
      <p:sp>
        <p:nvSpPr>
          <p:cNvPr id="8" name="Footer Placeholder 7"/>
          <p:cNvSpPr>
            <a:spLocks noGrp="1"/>
          </p:cNvSpPr>
          <p:nvPr>
            <p:ph type="ftr" sz="quarter" idx="11"/>
          </p:nvPr>
        </p:nvSpPr>
        <p:spPr/>
        <p:txBody>
          <a:bodyPr/>
          <a:lstStyle/>
          <a:p>
            <a:r>
              <a:rPr lang="en-US" smtClean="0"/>
              <a:t>The Present Truth</a:t>
            </a:r>
            <a:endParaRPr lang="en-US"/>
          </a:p>
        </p:txBody>
      </p:sp>
      <p:sp>
        <p:nvSpPr>
          <p:cNvPr id="9" name="Slide Number Placeholder 8"/>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September 19, 2012</a:t>
            </a:r>
            <a:endParaRPr lang="en-US"/>
          </a:p>
        </p:txBody>
      </p:sp>
      <p:sp>
        <p:nvSpPr>
          <p:cNvPr id="4" name="Footer Placeholder 3"/>
          <p:cNvSpPr>
            <a:spLocks noGrp="1"/>
          </p:cNvSpPr>
          <p:nvPr>
            <p:ph type="ftr" sz="quarter" idx="11"/>
          </p:nvPr>
        </p:nvSpPr>
        <p:spPr/>
        <p:txBody>
          <a:bodyPr/>
          <a:lstStyle/>
          <a:p>
            <a:r>
              <a:rPr lang="en-US" smtClean="0"/>
              <a:t>The Present Truth</a:t>
            </a:r>
            <a:endParaRPr lang="en-US"/>
          </a:p>
        </p:txBody>
      </p:sp>
      <p:sp>
        <p:nvSpPr>
          <p:cNvPr id="5" name="Slide Number Placeholder 4"/>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September 19, 2012</a:t>
            </a:r>
            <a:endParaRPr lang="en-US"/>
          </a:p>
        </p:txBody>
      </p:sp>
      <p:sp>
        <p:nvSpPr>
          <p:cNvPr id="6" name="Footer Placeholder 5"/>
          <p:cNvSpPr>
            <a:spLocks noGrp="1"/>
          </p:cNvSpPr>
          <p:nvPr>
            <p:ph type="ftr" sz="quarter" idx="11"/>
          </p:nvPr>
        </p:nvSpPr>
        <p:spPr/>
        <p:txBody>
          <a:bodyPr/>
          <a:lstStyle/>
          <a:p>
            <a:r>
              <a:rPr lang="en-US" smtClean="0"/>
              <a:t>The Present Truth</a:t>
            </a:r>
            <a:endParaRPr lang="en-US"/>
          </a:p>
        </p:txBody>
      </p:sp>
      <p:sp>
        <p:nvSpPr>
          <p:cNvPr id="7" name="Slide Number Placeholder 6"/>
          <p:cNvSpPr>
            <a:spLocks noGrp="1"/>
          </p:cNvSpPr>
          <p:nvPr>
            <p:ph type="sldNum" sz="quarter" idx="12"/>
          </p:nvPr>
        </p:nvSpPr>
        <p:spPr/>
        <p:txBody>
          <a:bodyPr/>
          <a:lstStyle/>
          <a:p>
            <a:fld id="{1CF5000F-BF8E-40C6-9BB9-621DAA495B96}"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r>
              <a:rPr lang="en-US" smtClean="0"/>
              <a:t>September 19, 2012</a:t>
            </a:r>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t>The Present Truth</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CF5000F-BF8E-40C6-9BB9-621DAA495B96}" type="slidenum">
              <a:rPr lang="en-US" smtClean="0"/>
              <a:pPr/>
              <a:t>‹#›</a:t>
            </a:fld>
            <a:endParaRPr lang="en-US"/>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r>
              <a:rPr lang="en-US" smtClean="0"/>
              <a:t>September 19, 2012</a:t>
            </a:r>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smtClean="0"/>
              <a:t>The Present Truth</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CF5000F-BF8E-40C6-9BB9-621DAA495B9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hf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September 19, 2012</a:t>
            </a:r>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1</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1" y="115888"/>
            <a:ext cx="8839200" cy="66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357433" y="6172200"/>
            <a:ext cx="1449436" cy="400110"/>
          </a:xfrm>
          <a:prstGeom prst="rect">
            <a:avLst/>
          </a:prstGeom>
          <a:noFill/>
        </p:spPr>
        <p:txBody>
          <a:bodyPr wrap="none" rtlCol="0">
            <a:spAutoFit/>
          </a:bodyPr>
          <a:lstStyle/>
          <a:p>
            <a:r>
              <a:rPr lang="en-US" sz="2000" b="1" dirty="0" smtClean="0">
                <a:solidFill>
                  <a:schemeClr val="bg1"/>
                </a:solidFill>
              </a:rPr>
              <a:t>Conclusion</a:t>
            </a:r>
            <a:endParaRPr lang="en-US" sz="2000" b="1" dirty="0">
              <a:solidFill>
                <a:schemeClr val="bg1"/>
              </a:solidFill>
            </a:endParaRPr>
          </a:p>
        </p:txBody>
      </p:sp>
    </p:spTree>
    <p:extLst>
      <p:ext uri="{BB962C8B-B14F-4D97-AF65-F5344CB8AC3E}">
        <p14:creationId xmlns:p14="http://schemas.microsoft.com/office/powerpoint/2010/main" val="3127496738"/>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06-20-2012</a:t>
            </a:r>
            <a:endParaRPr lang="en-US"/>
          </a:p>
        </p:txBody>
      </p:sp>
      <p:sp>
        <p:nvSpPr>
          <p:cNvPr id="3" name="Footer Placeholder 2"/>
          <p:cNvSpPr>
            <a:spLocks noGrp="1"/>
          </p:cNvSpPr>
          <p:nvPr>
            <p:ph type="ftr" sz="quarter" idx="11"/>
          </p:nvPr>
        </p:nvSpPr>
        <p:spPr/>
        <p:txBody>
          <a:bodyPr/>
          <a:lstStyle/>
          <a:p>
            <a:r>
              <a:rPr lang="en-US" smtClean="0"/>
              <a:t>Here I Stand</a:t>
            </a:r>
            <a:endParaRPr lang="en-US"/>
          </a:p>
        </p:txBody>
      </p:sp>
      <p:sp>
        <p:nvSpPr>
          <p:cNvPr id="4" name="Slide Number Placeholder 3"/>
          <p:cNvSpPr>
            <a:spLocks noGrp="1"/>
          </p:cNvSpPr>
          <p:nvPr>
            <p:ph type="sldNum" sz="quarter" idx="12"/>
          </p:nvPr>
        </p:nvSpPr>
        <p:spPr/>
        <p:txBody>
          <a:bodyPr/>
          <a:lstStyle/>
          <a:p>
            <a:fld id="{E219F1D4-52E8-4354-B800-1231891939AA}" type="slidenum">
              <a:rPr lang="en-US" smtClean="0"/>
              <a:pPr/>
              <a:t>10</a:t>
            </a:fld>
            <a:endParaRPr lang="en-US"/>
          </a:p>
        </p:txBody>
      </p:sp>
      <p:sp>
        <p:nvSpPr>
          <p:cNvPr id="6" name="Rectangle 5"/>
          <p:cNvSpPr/>
          <p:nvPr/>
        </p:nvSpPr>
        <p:spPr>
          <a:xfrm>
            <a:off x="304800" y="152400"/>
            <a:ext cx="8382000" cy="3293209"/>
          </a:xfrm>
          <a:prstGeom prst="rect">
            <a:avLst/>
          </a:prstGeom>
        </p:spPr>
        <p:txBody>
          <a:bodyPr wrap="square">
            <a:spAutoFit/>
          </a:bodyPr>
          <a:lstStyle/>
          <a:p>
            <a:r>
              <a:rPr lang="en-US" sz="4000" b="1" dirty="0">
                <a:latin typeface="Cambria" pitchFamily="18" charset="0"/>
              </a:rPr>
              <a:t>MATTHEW 3:1-3</a:t>
            </a:r>
          </a:p>
          <a:p>
            <a:r>
              <a:rPr lang="en-US" sz="2800" i="1" dirty="0">
                <a:latin typeface="Cambria" pitchFamily="18" charset="0"/>
              </a:rPr>
              <a:t>	1 In those days came John the Baptist, preaching in the wilderness of Judaea, 2  And saying, Repent ye: for the kingdom of heaven is at hand. 3 </a:t>
            </a:r>
            <a:r>
              <a:rPr lang="en-US" sz="2800" i="1" dirty="0">
                <a:solidFill>
                  <a:srgbClr val="FFFF00"/>
                </a:solidFill>
                <a:latin typeface="Cambria" pitchFamily="18" charset="0"/>
              </a:rPr>
              <a:t>For this is he that was spoken of by the prophet </a:t>
            </a:r>
            <a:r>
              <a:rPr lang="en-US" sz="2800" i="1" dirty="0" err="1">
                <a:solidFill>
                  <a:srgbClr val="FFFF00"/>
                </a:solidFill>
                <a:latin typeface="Cambria" pitchFamily="18" charset="0"/>
              </a:rPr>
              <a:t>Esaias</a:t>
            </a:r>
            <a:r>
              <a:rPr lang="en-US" sz="2800" i="1" dirty="0">
                <a:solidFill>
                  <a:srgbClr val="FFFF00"/>
                </a:solidFill>
                <a:latin typeface="Cambria" pitchFamily="18" charset="0"/>
              </a:rPr>
              <a:t>, </a:t>
            </a:r>
            <a:r>
              <a:rPr lang="en-US" sz="2800" i="1" dirty="0">
                <a:latin typeface="Cambria" pitchFamily="18" charset="0"/>
              </a:rPr>
              <a:t>saying, The voice of one crying in the wilderness, Prepare ye the way of the Lord, make his paths straight. </a:t>
            </a:r>
          </a:p>
        </p:txBody>
      </p:sp>
    </p:spTree>
    <p:extLst>
      <p:ext uri="{BB962C8B-B14F-4D97-AF65-F5344CB8AC3E}">
        <p14:creationId xmlns:p14="http://schemas.microsoft.com/office/powerpoint/2010/main" val="33920680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228600"/>
            <a:ext cx="8382000" cy="4093428"/>
          </a:xfrm>
          <a:prstGeom prst="rect">
            <a:avLst/>
          </a:prstGeom>
        </p:spPr>
        <p:txBody>
          <a:bodyPr wrap="square">
            <a:spAutoFit/>
          </a:bodyPr>
          <a:lstStyle/>
          <a:p>
            <a:r>
              <a:rPr lang="en-US" sz="3600" b="1" dirty="0" smtClean="0">
                <a:latin typeface="Cambria" pitchFamily="18" charset="0"/>
              </a:rPr>
              <a:t>DEUTERONOMY 10:20-22</a:t>
            </a:r>
          </a:p>
          <a:p>
            <a:r>
              <a:rPr lang="en-US" sz="2800" i="1" dirty="0" smtClean="0">
                <a:latin typeface="Cambria" pitchFamily="18" charset="0"/>
              </a:rPr>
              <a:t>	20 Thou shalt fear the LORD thy God; him shalt thou serve, and to him shalt thou cleave, and swear by his name. 21 He is thy praise, and he is thy God, that hath done for thee these great and terrible things, which </a:t>
            </a:r>
            <a:r>
              <a:rPr lang="en-US" sz="2800" i="1" dirty="0" err="1" smtClean="0">
                <a:latin typeface="Cambria" pitchFamily="18" charset="0"/>
              </a:rPr>
              <a:t>thine</a:t>
            </a:r>
            <a:r>
              <a:rPr lang="en-US" sz="2800" i="1" dirty="0" smtClean="0">
                <a:latin typeface="Cambria" pitchFamily="18" charset="0"/>
              </a:rPr>
              <a:t> eyes have seen. 22 Thy fathers went down into Egypt with threescore and ten persons; and now the LORD thy God hath made thee as the stars of heaven for multitude.</a:t>
            </a:r>
            <a:endParaRPr lang="en-US" sz="2800" i="1" dirty="0">
              <a:latin typeface="Cambria" pitchFamily="18" charset="0"/>
            </a:endParaRPr>
          </a:p>
        </p:txBody>
      </p:sp>
      <p:sp>
        <p:nvSpPr>
          <p:cNvPr id="5" name="Date Placeholder 4"/>
          <p:cNvSpPr>
            <a:spLocks noGrp="1"/>
          </p:cNvSpPr>
          <p:nvPr>
            <p:ph type="dt" sz="half" idx="10"/>
          </p:nvPr>
        </p:nvSpPr>
        <p:spPr/>
        <p:txBody>
          <a:bodyPr/>
          <a:lstStyle/>
          <a:p>
            <a:r>
              <a:rPr lang="en-US" smtClean="0"/>
              <a:t>September 19, 2012</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11</a:t>
            </a:fld>
            <a:endParaRPr lang="en-US"/>
          </a:p>
        </p:txBody>
      </p:sp>
      <p:sp>
        <p:nvSpPr>
          <p:cNvPr id="7" name="Footer Placeholder 6"/>
          <p:cNvSpPr>
            <a:spLocks noGrp="1"/>
          </p:cNvSpPr>
          <p:nvPr>
            <p:ph type="ftr" sz="quarter" idx="11"/>
          </p:nvPr>
        </p:nvSpPr>
        <p:spPr/>
        <p:txBody>
          <a:bodyPr/>
          <a:lstStyle/>
          <a:p>
            <a:r>
              <a:rPr lang="en-US" smtClean="0"/>
              <a:t>The Present Truth</a:t>
            </a:r>
            <a:endParaRPr lang="en-US"/>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“Fear of the Lord”</a:t>
            </a:r>
            <a:endParaRPr lang="en-US" dirty="0"/>
          </a:p>
        </p:txBody>
      </p:sp>
      <p:sp>
        <p:nvSpPr>
          <p:cNvPr id="4" name="Content Placeholder 3"/>
          <p:cNvSpPr>
            <a:spLocks noGrp="1"/>
          </p:cNvSpPr>
          <p:nvPr>
            <p:ph idx="1"/>
          </p:nvPr>
        </p:nvSpPr>
        <p:spPr>
          <a:xfrm>
            <a:off x="228600" y="1676400"/>
            <a:ext cx="8686800" cy="4724400"/>
          </a:xfrm>
        </p:spPr>
        <p:txBody>
          <a:bodyPr>
            <a:normAutofit/>
          </a:bodyPr>
          <a:lstStyle/>
          <a:p>
            <a:r>
              <a:rPr lang="en-US" dirty="0" smtClean="0"/>
              <a:t>Heb. yare‘   to stand in awe of, reverence, honor, respect; to cause astonishment and awe, be held in awe.</a:t>
            </a:r>
          </a:p>
          <a:p>
            <a:endParaRPr lang="en-US" dirty="0" smtClean="0"/>
          </a:p>
          <a:p>
            <a:r>
              <a:rPr lang="en-US" sz="3600" b="1" dirty="0" smtClean="0">
                <a:latin typeface="Cambria" pitchFamily="18" charset="0"/>
              </a:rPr>
              <a:t>JOSHUA 4:14</a:t>
            </a:r>
          </a:p>
          <a:p>
            <a:pPr>
              <a:buNone/>
            </a:pPr>
            <a:r>
              <a:rPr lang="en-US" i="1" dirty="0" smtClean="0">
                <a:latin typeface="Cambria" pitchFamily="18" charset="0"/>
              </a:rPr>
              <a:t>         On that day the LORD magnified Joshua in the sight of all Israel; and they feared him, as they feared Moses, all the days of his life.</a:t>
            </a:r>
          </a:p>
          <a:p>
            <a:endParaRPr lang="en-US" i="1" dirty="0">
              <a:latin typeface="Cambria" pitchFamily="18" charset="0"/>
            </a:endParaRPr>
          </a:p>
        </p:txBody>
      </p:sp>
      <p:sp>
        <p:nvSpPr>
          <p:cNvPr id="5" name="Date Placeholder 4"/>
          <p:cNvSpPr>
            <a:spLocks noGrp="1"/>
          </p:cNvSpPr>
          <p:nvPr>
            <p:ph type="dt" sz="half" idx="10"/>
          </p:nvPr>
        </p:nvSpPr>
        <p:spPr/>
        <p:txBody>
          <a:bodyPr/>
          <a:lstStyle/>
          <a:p>
            <a:r>
              <a:rPr lang="en-US" smtClean="0"/>
              <a:t>September 19, 2012</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12</a:t>
            </a:fld>
            <a:endParaRPr lang="en-US"/>
          </a:p>
        </p:txBody>
      </p:sp>
      <p:sp>
        <p:nvSpPr>
          <p:cNvPr id="7" name="Footer Placeholder 6"/>
          <p:cNvSpPr>
            <a:spLocks noGrp="1"/>
          </p:cNvSpPr>
          <p:nvPr>
            <p:ph type="ftr" sz="quarter" idx="11"/>
          </p:nvPr>
        </p:nvSpPr>
        <p:spPr/>
        <p:txBody>
          <a:bodyPr/>
          <a:lstStyle/>
          <a:p>
            <a:r>
              <a:rPr lang="en-US" smtClean="0"/>
              <a:t>The Present Truth</a:t>
            </a:r>
            <a:endParaRPr lang="en-US"/>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arn(inVertical)">
                                      <p:cBhvr>
                                        <p:cTn id="7" dur="500"/>
                                        <p:tgtEl>
                                          <p:spTgt spid="4">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arn(inVertical)">
                                      <p:cBhvr>
                                        <p:cTn id="1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4216539"/>
          </a:xfrm>
          <a:prstGeom prst="rect">
            <a:avLst/>
          </a:prstGeom>
        </p:spPr>
        <p:txBody>
          <a:bodyPr wrap="square">
            <a:spAutoFit/>
          </a:bodyPr>
          <a:lstStyle/>
          <a:p>
            <a:r>
              <a:rPr lang="en-US" sz="4400" b="1" dirty="0" smtClean="0">
                <a:latin typeface="Cambria" pitchFamily="18" charset="0"/>
              </a:rPr>
              <a:t>PSALM 46:1-3</a:t>
            </a:r>
          </a:p>
          <a:p>
            <a:r>
              <a:rPr lang="en-US" sz="3200" i="1" dirty="0" smtClean="0">
                <a:latin typeface="Cambria" pitchFamily="18" charset="0"/>
              </a:rPr>
              <a:t>	1 God is our refuge and strength, a very present help in trouble. 2 Therefore will not we fear, though the earth be removed, and though the mountains be carried into the midst of the sea; 3 Though the waters thereof roar and be troubled, though the mountains shake with the swelling thereof. </a:t>
            </a:r>
            <a:endParaRPr lang="en-US" sz="3200" i="1" dirty="0">
              <a:latin typeface="Cambria" pitchFamily="18" charset="0"/>
            </a:endParaRPr>
          </a:p>
        </p:txBody>
      </p:sp>
      <p:sp>
        <p:nvSpPr>
          <p:cNvPr id="5" name="Date Placeholder 4"/>
          <p:cNvSpPr>
            <a:spLocks noGrp="1"/>
          </p:cNvSpPr>
          <p:nvPr>
            <p:ph type="dt" sz="half" idx="10"/>
          </p:nvPr>
        </p:nvSpPr>
        <p:spPr/>
        <p:txBody>
          <a:bodyPr/>
          <a:lstStyle/>
          <a:p>
            <a:r>
              <a:rPr lang="en-US" smtClean="0"/>
              <a:t>September 19, 2012</a:t>
            </a:r>
            <a:endParaRPr lang="en-US"/>
          </a:p>
        </p:txBody>
      </p:sp>
      <p:sp>
        <p:nvSpPr>
          <p:cNvPr id="6" name="Slide Number Placeholder 5"/>
          <p:cNvSpPr>
            <a:spLocks noGrp="1"/>
          </p:cNvSpPr>
          <p:nvPr>
            <p:ph type="sldNum" sz="quarter" idx="12"/>
          </p:nvPr>
        </p:nvSpPr>
        <p:spPr/>
        <p:txBody>
          <a:bodyPr/>
          <a:lstStyle/>
          <a:p>
            <a:fld id="{1CF5000F-BF8E-40C6-9BB9-621DAA495B96}" type="slidenum">
              <a:rPr lang="en-US" smtClean="0"/>
              <a:pPr/>
              <a:t>13</a:t>
            </a:fld>
            <a:endParaRPr lang="en-US"/>
          </a:p>
        </p:txBody>
      </p:sp>
      <p:sp>
        <p:nvSpPr>
          <p:cNvPr id="7" name="Footer Placeholder 6"/>
          <p:cNvSpPr>
            <a:spLocks noGrp="1"/>
          </p:cNvSpPr>
          <p:nvPr>
            <p:ph type="ftr" sz="quarter" idx="11"/>
          </p:nvPr>
        </p:nvSpPr>
        <p:spPr/>
        <p:txBody>
          <a:bodyPr/>
          <a:lstStyle/>
          <a:p>
            <a:r>
              <a:rPr lang="en-US" smtClean="0"/>
              <a:t>The Present Truth</a:t>
            </a:r>
            <a:endParaRPr lang="en-US"/>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610600" cy="5324535"/>
          </a:xfrm>
          <a:prstGeom prst="rect">
            <a:avLst/>
          </a:prstGeom>
        </p:spPr>
        <p:txBody>
          <a:bodyPr wrap="square">
            <a:spAutoFit/>
          </a:bodyPr>
          <a:lstStyle/>
          <a:p>
            <a:r>
              <a:rPr lang="en-US" sz="4000" b="1" dirty="0" smtClean="0">
                <a:latin typeface="Cambria" pitchFamily="18" charset="0"/>
              </a:rPr>
              <a:t>PROVERBS 3:7, 25</a:t>
            </a:r>
            <a:endParaRPr lang="en-US" sz="4000" b="1" dirty="0">
              <a:latin typeface="Cambria" pitchFamily="18" charset="0"/>
            </a:endParaRPr>
          </a:p>
          <a:p>
            <a:r>
              <a:rPr lang="en-US" sz="4000" b="1" i="1" dirty="0" smtClean="0">
                <a:latin typeface="Cambria" pitchFamily="18" charset="0"/>
              </a:rPr>
              <a:t>	</a:t>
            </a:r>
            <a:r>
              <a:rPr lang="en-US" sz="2800" i="1" dirty="0" smtClean="0">
                <a:latin typeface="Cambria" pitchFamily="18" charset="0"/>
              </a:rPr>
              <a:t>7 </a:t>
            </a:r>
            <a:r>
              <a:rPr lang="en-US" sz="3200" i="1" dirty="0" smtClean="0">
                <a:latin typeface="Cambria" pitchFamily="18" charset="0"/>
              </a:rPr>
              <a:t>Be not wise in </a:t>
            </a:r>
            <a:r>
              <a:rPr lang="en-US" sz="3200" i="1" dirty="0" err="1" smtClean="0">
                <a:latin typeface="Cambria" pitchFamily="18" charset="0"/>
              </a:rPr>
              <a:t>thine</a:t>
            </a:r>
            <a:r>
              <a:rPr lang="en-US" sz="3200" i="1" dirty="0" smtClean="0">
                <a:latin typeface="Cambria" pitchFamily="18" charset="0"/>
              </a:rPr>
              <a:t> own eyes: fear the LORD, and depart from evil. </a:t>
            </a:r>
          </a:p>
          <a:p>
            <a:pPr marL="514350" indent="-514350"/>
            <a:r>
              <a:rPr lang="en-US" sz="3200" i="1" dirty="0" smtClean="0">
                <a:latin typeface="Cambria" pitchFamily="18" charset="0"/>
              </a:rPr>
              <a:t>		25  Be not afraid of </a:t>
            </a:r>
            <a:r>
              <a:rPr lang="en-US" sz="3200" i="1" dirty="0" smtClean="0">
                <a:solidFill>
                  <a:srgbClr val="FFFF00"/>
                </a:solidFill>
                <a:latin typeface="Cambria" pitchFamily="18" charset="0"/>
              </a:rPr>
              <a:t>sudden fear</a:t>
            </a:r>
            <a:r>
              <a:rPr lang="en-US" sz="3200" i="1" dirty="0" smtClean="0">
                <a:latin typeface="Cambria" pitchFamily="18" charset="0"/>
              </a:rPr>
              <a:t>, neither of the desolation of the wicked, </a:t>
            </a:r>
            <a:r>
              <a:rPr lang="en-US" sz="3200" i="1" dirty="0" smtClean="0">
                <a:solidFill>
                  <a:srgbClr val="FF0000"/>
                </a:solidFill>
                <a:latin typeface="Cambria" pitchFamily="18" charset="0"/>
              </a:rPr>
              <a:t>when</a:t>
            </a:r>
            <a:r>
              <a:rPr lang="en-US" sz="3200" i="1" dirty="0" smtClean="0">
                <a:latin typeface="Cambria" pitchFamily="18" charset="0"/>
              </a:rPr>
              <a:t> it cometh. </a:t>
            </a:r>
          </a:p>
          <a:p>
            <a:endParaRPr lang="en-US" sz="3200" dirty="0">
              <a:latin typeface="Cambria" pitchFamily="18" charset="0"/>
            </a:endParaRPr>
          </a:p>
          <a:p>
            <a:r>
              <a:rPr lang="en-US" sz="3600" b="1" dirty="0" smtClean="0">
                <a:latin typeface="Cambria" pitchFamily="18" charset="0"/>
              </a:rPr>
              <a:t>ECCLESIASTES 12:13</a:t>
            </a:r>
          </a:p>
          <a:p>
            <a:r>
              <a:rPr lang="en-US" sz="3200" dirty="0" smtClean="0">
                <a:latin typeface="Cambria" pitchFamily="18" charset="0"/>
              </a:rPr>
              <a:t>       </a:t>
            </a:r>
            <a:r>
              <a:rPr lang="en-US" sz="3200" i="1" dirty="0" smtClean="0">
                <a:latin typeface="Cambria" pitchFamily="18" charset="0"/>
              </a:rPr>
              <a:t>Let us hear the conclusion of the whole matter: Fear God, and keep his commandments: for this is the whole duty of man.</a:t>
            </a:r>
            <a:endParaRPr lang="en-US" sz="3200" i="1" dirty="0">
              <a:latin typeface="Cambria" pitchFamily="18" charset="0"/>
            </a:endParaRPr>
          </a:p>
        </p:txBody>
      </p:sp>
      <p:sp>
        <p:nvSpPr>
          <p:cNvPr id="3" name="Date Placeholder 2"/>
          <p:cNvSpPr>
            <a:spLocks noGrp="1"/>
          </p:cNvSpPr>
          <p:nvPr>
            <p:ph type="dt" sz="half" idx="10"/>
          </p:nvPr>
        </p:nvSpPr>
        <p:spPr/>
        <p:txBody>
          <a:bodyPr/>
          <a:lstStyle/>
          <a:p>
            <a:r>
              <a:rPr lang="en-US" smtClean="0"/>
              <a:t>September 19, 2012</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The Present Truth</a:t>
            </a:r>
            <a:endParaRPr lang="en-US"/>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15</a:t>
            </a:fld>
            <a:endParaRPr lang="en-US"/>
          </a:p>
        </p:txBody>
      </p:sp>
      <p:sp>
        <p:nvSpPr>
          <p:cNvPr id="5" name="Rectangle 4"/>
          <p:cNvSpPr/>
          <p:nvPr/>
        </p:nvSpPr>
        <p:spPr>
          <a:xfrm>
            <a:off x="152400" y="76200"/>
            <a:ext cx="8839200" cy="6063198"/>
          </a:xfrm>
          <a:prstGeom prst="rect">
            <a:avLst/>
          </a:prstGeom>
        </p:spPr>
        <p:txBody>
          <a:bodyPr wrap="square">
            <a:spAutoFit/>
          </a:bodyPr>
          <a:lstStyle/>
          <a:p>
            <a:r>
              <a:rPr lang="en-US" sz="4000" b="1" dirty="0">
                <a:latin typeface="Cambria" pitchFamily="18" charset="0"/>
              </a:rPr>
              <a:t>I THESSALONIANS 5:3-4</a:t>
            </a:r>
          </a:p>
          <a:p>
            <a:r>
              <a:rPr lang="en-US" sz="3600" i="1" dirty="0">
                <a:latin typeface="Cambria" pitchFamily="18" charset="0"/>
              </a:rPr>
              <a:t>	</a:t>
            </a:r>
            <a:r>
              <a:rPr lang="en-US" sz="2800" i="1" dirty="0">
                <a:latin typeface="Cambria" pitchFamily="18" charset="0"/>
              </a:rPr>
              <a:t>3  For when they shall say, Peace and safety; then </a:t>
            </a:r>
            <a:r>
              <a:rPr lang="en-US" sz="2800" i="1" dirty="0">
                <a:solidFill>
                  <a:srgbClr val="FFFF00"/>
                </a:solidFill>
                <a:latin typeface="Cambria" pitchFamily="18" charset="0"/>
              </a:rPr>
              <a:t>sudden destruction </a:t>
            </a:r>
            <a:r>
              <a:rPr lang="en-US" sz="2800" i="1" dirty="0">
                <a:latin typeface="Cambria" pitchFamily="18" charset="0"/>
              </a:rPr>
              <a:t>cometh upon them, as travail upon a woman with child; and they shall not escape. 4 But ye, brethren, are not in darkness, that that day should overtake you as a thief. </a:t>
            </a:r>
          </a:p>
          <a:p>
            <a:endParaRPr lang="en-US" sz="3600" b="1" dirty="0" smtClean="0">
              <a:latin typeface="Cambria" pitchFamily="18" charset="0"/>
            </a:endParaRPr>
          </a:p>
          <a:p>
            <a:r>
              <a:rPr lang="en-US" sz="3600" b="1" dirty="0" smtClean="0">
                <a:latin typeface="Cambria" pitchFamily="18" charset="0"/>
              </a:rPr>
              <a:t>MALACHI 4:5</a:t>
            </a:r>
          </a:p>
          <a:p>
            <a:r>
              <a:rPr lang="en-US" sz="3200" i="1" dirty="0" smtClean="0">
                <a:latin typeface="Cambria" pitchFamily="18" charset="0"/>
              </a:rPr>
              <a:t>      Behold, I will send you Elijah the prophet before the coming of the great and </a:t>
            </a:r>
            <a:r>
              <a:rPr lang="en-US" sz="3200" b="1" i="1" dirty="0" smtClean="0">
                <a:latin typeface="Cambria" pitchFamily="18" charset="0"/>
              </a:rPr>
              <a:t>dreadful</a:t>
            </a:r>
            <a:r>
              <a:rPr lang="en-US" sz="3200" i="1" dirty="0" smtClean="0">
                <a:latin typeface="Cambria" pitchFamily="18" charset="0"/>
              </a:rPr>
              <a:t> day of the LORD:</a:t>
            </a:r>
          </a:p>
          <a:p>
            <a:endParaRPr lang="en-US" sz="3200" i="1" dirty="0">
              <a:latin typeface="Cambria"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anim calcmode="lin" valueType="num">
                                      <p:cBhvr>
                                        <p:cTn id="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1000"/>
                                        <p:tgtEl>
                                          <p:spTgt spid="5">
                                            <p:txEl>
                                              <p:pRg st="4" end="4"/>
                                            </p:txEl>
                                          </p:spTgt>
                                        </p:tgtEl>
                                      </p:cBhvr>
                                    </p:animEffect>
                                    <p:anim calcmode="lin" valueType="num">
                                      <p:cBhvr>
                                        <p:cTn id="13"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16</a:t>
            </a:fld>
            <a:endParaRPr lang="en-US"/>
          </a:p>
        </p:txBody>
      </p:sp>
      <p:sp>
        <p:nvSpPr>
          <p:cNvPr id="5" name="Rectangle 4"/>
          <p:cNvSpPr/>
          <p:nvPr/>
        </p:nvSpPr>
        <p:spPr>
          <a:xfrm>
            <a:off x="152400" y="76200"/>
            <a:ext cx="8839200" cy="6200954"/>
          </a:xfrm>
          <a:prstGeom prst="rect">
            <a:avLst/>
          </a:prstGeom>
        </p:spPr>
        <p:txBody>
          <a:bodyPr wrap="square">
            <a:spAutoFit/>
          </a:bodyPr>
          <a:lstStyle/>
          <a:p>
            <a:r>
              <a:rPr lang="en-US" sz="3600" b="1" dirty="0" smtClean="0">
                <a:latin typeface="Cambria" pitchFamily="18" charset="0"/>
              </a:rPr>
              <a:t>GENESIS 15:4-5, 13-14</a:t>
            </a:r>
          </a:p>
          <a:p>
            <a:r>
              <a:rPr lang="en-US" sz="2800" i="1" dirty="0" smtClean="0">
                <a:latin typeface="Cambria" pitchFamily="18" charset="0"/>
              </a:rPr>
              <a:t>	4  And, behold, the word of the LORD came unto him, saying, This shall not be </a:t>
            </a:r>
            <a:r>
              <a:rPr lang="en-US" sz="2800" i="1" dirty="0" err="1" smtClean="0">
                <a:latin typeface="Cambria" pitchFamily="18" charset="0"/>
              </a:rPr>
              <a:t>thine</a:t>
            </a:r>
            <a:r>
              <a:rPr lang="en-US" sz="2800" i="1" dirty="0" smtClean="0">
                <a:latin typeface="Cambria" pitchFamily="18" charset="0"/>
              </a:rPr>
              <a:t> heir; but he that shall come forth out of </a:t>
            </a:r>
            <a:r>
              <a:rPr lang="en-US" sz="2800" i="1" dirty="0" err="1" smtClean="0">
                <a:latin typeface="Cambria" pitchFamily="18" charset="0"/>
              </a:rPr>
              <a:t>thine</a:t>
            </a:r>
            <a:r>
              <a:rPr lang="en-US" sz="2800" i="1" dirty="0" smtClean="0">
                <a:latin typeface="Cambria" pitchFamily="18" charset="0"/>
              </a:rPr>
              <a:t> own bowels shall be </a:t>
            </a:r>
            <a:r>
              <a:rPr lang="en-US" sz="2800" i="1" dirty="0" err="1" smtClean="0">
                <a:latin typeface="Cambria" pitchFamily="18" charset="0"/>
              </a:rPr>
              <a:t>thine</a:t>
            </a:r>
            <a:r>
              <a:rPr lang="en-US" sz="2800" i="1" dirty="0" smtClean="0">
                <a:latin typeface="Cambria" pitchFamily="18" charset="0"/>
              </a:rPr>
              <a:t> heir. 5 And he brought him forth abroad, and said, Look now toward heaven, and tell the stars, if thou be able to number them: and he said unto him, So shall thy seed be.</a:t>
            </a:r>
          </a:p>
          <a:p>
            <a:endParaRPr lang="en-US" sz="2800" dirty="0" smtClean="0">
              <a:latin typeface="Cambria" pitchFamily="18" charset="0"/>
            </a:endParaRPr>
          </a:p>
          <a:p>
            <a:r>
              <a:rPr lang="en-US" sz="2800" i="1" dirty="0" smtClean="0">
                <a:latin typeface="Cambria" pitchFamily="18" charset="0"/>
              </a:rPr>
              <a:t>	13  And he said unto Abram, Know of a surety that thy seed shall be a stranger in a land that is not theirs, and shall serve them; and they shall afflict them </a:t>
            </a:r>
            <a:r>
              <a:rPr lang="en-US" sz="2800" dirty="0" smtClean="0">
                <a:latin typeface="Cambria" pitchFamily="18" charset="0"/>
              </a:rPr>
              <a:t>(humiliate) </a:t>
            </a:r>
            <a:r>
              <a:rPr lang="en-US" sz="2800" i="1" dirty="0" smtClean="0">
                <a:latin typeface="Cambria" pitchFamily="18" charset="0"/>
              </a:rPr>
              <a:t>four hundred years; 14 And also that nation, whom they shall serve, will I judge: and afterward shall they come out with great substance.</a:t>
            </a:r>
          </a:p>
        </p:txBody>
      </p:sp>
    </p:spTree>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17</a:t>
            </a:fld>
            <a:endParaRPr lang="en-US"/>
          </a:p>
        </p:txBody>
      </p:sp>
      <p:sp>
        <p:nvSpPr>
          <p:cNvPr id="5" name="Rectangle 4"/>
          <p:cNvSpPr/>
          <p:nvPr/>
        </p:nvSpPr>
        <p:spPr>
          <a:xfrm>
            <a:off x="228600" y="152400"/>
            <a:ext cx="8686800" cy="5878532"/>
          </a:xfrm>
          <a:prstGeom prst="rect">
            <a:avLst/>
          </a:prstGeom>
        </p:spPr>
        <p:txBody>
          <a:bodyPr wrap="square">
            <a:spAutoFit/>
          </a:bodyPr>
          <a:lstStyle/>
          <a:p>
            <a:r>
              <a:rPr lang="en-US" sz="4000" b="1" dirty="0" smtClean="0">
                <a:solidFill>
                  <a:srgbClr val="FFFF00"/>
                </a:solidFill>
                <a:latin typeface="Arial Black" pitchFamily="34" charset="0"/>
              </a:rPr>
              <a:t>The Silver Tipped Grizzly</a:t>
            </a:r>
          </a:p>
          <a:p>
            <a:r>
              <a:rPr lang="en-US" sz="2800" b="1" dirty="0" smtClean="0">
                <a:latin typeface="Cambria" pitchFamily="18" charset="0"/>
              </a:rPr>
              <a:t>A.GREATER.THAN.SOLOMON.IS.HERE    62-0725</a:t>
            </a:r>
          </a:p>
          <a:p>
            <a:r>
              <a:rPr lang="en-US" sz="2800" dirty="0">
                <a:latin typeface="Cambria" pitchFamily="18" charset="0"/>
              </a:rPr>
              <a:t>	</a:t>
            </a:r>
            <a:r>
              <a:rPr lang="en-US" sz="2800" dirty="0" smtClean="0">
                <a:latin typeface="Cambria" pitchFamily="18" charset="0"/>
              </a:rPr>
              <a:t>84   I like to hunt. My conversion never took that out of me. I'd like to tell you a little story about hunting, where He told me what I was going to do, where I'd go, a caribou I'd get, where he'd be laying, a man would have a green checkered shirt on; and would kill a grizzly 'fore I got back. Went right there, and Eddy heard me tell it the day before we left down there. Two days later he stood right there and seen every bit of it come just to pass as I told. I said the horns would be exactly forty-two inches high.</a:t>
            </a:r>
          </a:p>
          <a:p>
            <a:r>
              <a:rPr lang="en-US" sz="2800" dirty="0" smtClean="0">
                <a:latin typeface="Cambria" pitchFamily="18" charset="0"/>
              </a:rPr>
              <a:t>	</a:t>
            </a:r>
            <a:endParaRPr lang="en-US" sz="2800"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18</a:t>
            </a:fld>
            <a:endParaRPr lang="en-US"/>
          </a:p>
        </p:txBody>
      </p:sp>
      <p:sp>
        <p:nvSpPr>
          <p:cNvPr id="5" name="Rectangle 4"/>
          <p:cNvSpPr/>
          <p:nvPr/>
        </p:nvSpPr>
        <p:spPr>
          <a:xfrm>
            <a:off x="457200" y="304800"/>
            <a:ext cx="8382000" cy="3970318"/>
          </a:xfrm>
          <a:prstGeom prst="rect">
            <a:avLst/>
          </a:prstGeom>
        </p:spPr>
        <p:txBody>
          <a:bodyPr wrap="square">
            <a:spAutoFit/>
          </a:bodyPr>
          <a:lstStyle/>
          <a:p>
            <a:r>
              <a:rPr lang="en-US" sz="2800" dirty="0" smtClean="0">
                <a:latin typeface="Cambria" pitchFamily="18" charset="0"/>
              </a:rPr>
              <a:t>	And </a:t>
            </a:r>
            <a:r>
              <a:rPr lang="en-US" sz="2800" dirty="0">
                <a:latin typeface="Cambria" pitchFamily="18" charset="0"/>
              </a:rPr>
              <a:t>the guide said, "Forty-two exactly?“  He said, "Where's that grizzly bear up on top of this mountain? Bro. Branham, according to what you told me, that you're going to kill a grizzly bear before you get back..." And his wife had put it in his camp bag, and he told me he didn't even have one. I said, "Well, then, there's going to be somebody's going to have it, 'cause it's going to be there." And he had that green checkered shirt on.</a:t>
            </a:r>
          </a:p>
        </p:txBody>
      </p:sp>
    </p:spTree>
    <p:extLst>
      <p:ext uri="{BB962C8B-B14F-4D97-AF65-F5344CB8AC3E}">
        <p14:creationId xmlns:p14="http://schemas.microsoft.com/office/powerpoint/2010/main" val="1030600934"/>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19</a:t>
            </a:fld>
            <a:endParaRPr lang="en-US"/>
          </a:p>
        </p:txBody>
      </p:sp>
      <p:sp>
        <p:nvSpPr>
          <p:cNvPr id="5" name="Rectangle 4"/>
          <p:cNvSpPr/>
          <p:nvPr/>
        </p:nvSpPr>
        <p:spPr>
          <a:xfrm>
            <a:off x="228600" y="152400"/>
            <a:ext cx="8763000" cy="5509200"/>
          </a:xfrm>
          <a:prstGeom prst="rect">
            <a:avLst/>
          </a:prstGeom>
        </p:spPr>
        <p:txBody>
          <a:bodyPr wrap="square">
            <a:spAutoFit/>
          </a:bodyPr>
          <a:lstStyle/>
          <a:p>
            <a:r>
              <a:rPr lang="en-US" sz="3600" dirty="0" smtClean="0">
                <a:solidFill>
                  <a:srgbClr val="FFFF00"/>
                </a:solidFill>
                <a:latin typeface="Arial Black" pitchFamily="34" charset="0"/>
              </a:rPr>
              <a:t>The Vision of Joseph</a:t>
            </a:r>
          </a:p>
          <a:p>
            <a:r>
              <a:rPr lang="en-US" sz="3600" b="1" dirty="0" smtClean="0">
                <a:latin typeface="Cambria" pitchFamily="18" charset="0"/>
              </a:rPr>
              <a:t>GENESIS 37:5-8</a:t>
            </a:r>
          </a:p>
          <a:p>
            <a:r>
              <a:rPr lang="en-US" sz="2800" i="1" dirty="0" smtClean="0">
                <a:latin typeface="Cambria" pitchFamily="18" charset="0"/>
              </a:rPr>
              <a:t>	5  And Joseph dreamed a dream, and he told it his brethren: and they hated him yet the more. 6 And he said unto them, Hear, I pray you, this dream which I have dreamed: 7  For, behold, we were binding sheaves in the field, and, lo, my sheaf arose, and also stood upright; and, behold, your sheaves stood round about, and made obeisance to my sheaf. 8 And his brethren said to him, Shalt thou indeed reign over us? or </a:t>
            </a:r>
            <a:r>
              <a:rPr lang="en-US" sz="2800" i="1" dirty="0" err="1" smtClean="0">
                <a:latin typeface="Cambria" pitchFamily="18" charset="0"/>
              </a:rPr>
              <a:t>shalt</a:t>
            </a:r>
            <a:r>
              <a:rPr lang="en-US" sz="2800" i="1" dirty="0" smtClean="0">
                <a:latin typeface="Cambria" pitchFamily="18" charset="0"/>
              </a:rPr>
              <a:t> thou indeed have dominion over us? And they hated him yet the more for his dreams, and for his words.</a:t>
            </a:r>
            <a:endParaRPr lang="en-US" sz="2800" i="1"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n The BeginningWorldWithoutForm.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ctrTitle"/>
          </p:nvPr>
        </p:nvSpPr>
        <p:spPr>
          <a:xfrm>
            <a:off x="381000" y="685800"/>
            <a:ext cx="8077200" cy="1673352"/>
          </a:xfrm>
        </p:spPr>
        <p:txBody>
          <a:bodyPr>
            <a:noAutofit/>
          </a:bodyPr>
          <a:lstStyle/>
          <a:p>
            <a:r>
              <a:rPr lang="en-US" sz="6000" b="0" dirty="0" smtClean="0">
                <a:solidFill>
                  <a:schemeClr val="bg2">
                    <a:lumMod val="20000"/>
                    <a:lumOff val="80000"/>
                  </a:schemeClr>
                </a:solidFill>
                <a:latin typeface="Arial Black" pitchFamily="34" charset="0"/>
              </a:rPr>
              <a:t>The </a:t>
            </a:r>
            <a:r>
              <a:rPr lang="en-US" sz="6000" b="0" dirty="0" smtClean="0">
                <a:solidFill>
                  <a:schemeClr val="bg2">
                    <a:lumMod val="20000"/>
                    <a:lumOff val="80000"/>
                  </a:schemeClr>
                </a:solidFill>
                <a:latin typeface="Arial Black" pitchFamily="34" charset="0"/>
              </a:rPr>
              <a:t>Present </a:t>
            </a:r>
            <a:r>
              <a:rPr lang="en-US" sz="6000" b="0" dirty="0" smtClean="0">
                <a:solidFill>
                  <a:schemeClr val="bg2">
                    <a:lumMod val="20000"/>
                    <a:lumOff val="80000"/>
                  </a:schemeClr>
                </a:solidFill>
                <a:latin typeface="Arial Black" pitchFamily="34" charset="0"/>
              </a:rPr>
              <a:t/>
            </a:r>
            <a:br>
              <a:rPr lang="en-US" sz="6000" b="0" dirty="0" smtClean="0">
                <a:solidFill>
                  <a:schemeClr val="bg2">
                    <a:lumMod val="20000"/>
                    <a:lumOff val="80000"/>
                  </a:schemeClr>
                </a:solidFill>
                <a:latin typeface="Arial Black" pitchFamily="34" charset="0"/>
              </a:rPr>
            </a:br>
            <a:r>
              <a:rPr lang="en-US" sz="6000" b="0" dirty="0" smtClean="0">
                <a:solidFill>
                  <a:schemeClr val="bg2">
                    <a:lumMod val="20000"/>
                    <a:lumOff val="80000"/>
                  </a:schemeClr>
                </a:solidFill>
                <a:latin typeface="Arial Black" pitchFamily="34" charset="0"/>
              </a:rPr>
              <a:t>Truth</a:t>
            </a:r>
            <a:endParaRPr lang="en-US" sz="6000" b="0" dirty="0">
              <a:solidFill>
                <a:schemeClr val="bg2">
                  <a:lumMod val="20000"/>
                  <a:lumOff val="80000"/>
                </a:schemeClr>
              </a:solidFill>
              <a:latin typeface="Arial Black" pitchFamily="34" charset="0"/>
            </a:endParaRPr>
          </a:p>
        </p:txBody>
      </p:sp>
      <p:sp>
        <p:nvSpPr>
          <p:cNvPr id="3" name="Subtitle 2"/>
          <p:cNvSpPr>
            <a:spLocks noGrp="1"/>
          </p:cNvSpPr>
          <p:nvPr>
            <p:ph type="subTitle" idx="1"/>
          </p:nvPr>
        </p:nvSpPr>
        <p:spPr>
          <a:xfrm>
            <a:off x="304800" y="4191000"/>
            <a:ext cx="8458200" cy="1524000"/>
          </a:xfrm>
          <a:solidFill>
            <a:schemeClr val="bg2">
              <a:lumMod val="75000"/>
              <a:alpha val="89000"/>
            </a:schemeClr>
          </a:solidFill>
        </p:spPr>
        <p:txBody>
          <a:bodyPr>
            <a:normAutofit/>
          </a:bodyPr>
          <a:lstStyle/>
          <a:p>
            <a:r>
              <a:rPr lang="en-US" b="1" dirty="0" smtClean="0"/>
              <a:t>Thy fathers went down into Egypt with threescore and ten persons; and now the LORD thy God hath made thee as the stars of heaven for multitude.</a:t>
            </a:r>
          </a:p>
          <a:p>
            <a:pPr algn="r"/>
            <a:r>
              <a:rPr lang="en-US" dirty="0" smtClean="0"/>
              <a:t>DEUTERONOMY 10:22</a:t>
            </a:r>
          </a:p>
        </p:txBody>
      </p:sp>
      <p:sp>
        <p:nvSpPr>
          <p:cNvPr id="4" name="TextBox 3"/>
          <p:cNvSpPr txBox="1"/>
          <p:nvPr/>
        </p:nvSpPr>
        <p:spPr>
          <a:xfrm>
            <a:off x="377072" y="3581400"/>
            <a:ext cx="1449436" cy="400110"/>
          </a:xfrm>
          <a:prstGeom prst="rect">
            <a:avLst/>
          </a:prstGeom>
          <a:noFill/>
        </p:spPr>
        <p:txBody>
          <a:bodyPr wrap="none" rtlCol="0">
            <a:spAutoFit/>
          </a:bodyPr>
          <a:lstStyle/>
          <a:p>
            <a:r>
              <a:rPr lang="en-US" sz="2000" b="1" dirty="0" smtClean="0"/>
              <a:t>Conclusion</a:t>
            </a:r>
            <a:endParaRPr lang="en-US" sz="2000" b="1" dirty="0"/>
          </a:p>
        </p:txBody>
      </p:sp>
    </p:spTree>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20</a:t>
            </a:fld>
            <a:endParaRPr lang="en-US"/>
          </a:p>
        </p:txBody>
      </p:sp>
      <p:sp>
        <p:nvSpPr>
          <p:cNvPr id="5" name="Rectangle 4"/>
          <p:cNvSpPr/>
          <p:nvPr/>
        </p:nvSpPr>
        <p:spPr>
          <a:xfrm>
            <a:off x="228600" y="152400"/>
            <a:ext cx="8763000" cy="5940088"/>
          </a:xfrm>
          <a:prstGeom prst="rect">
            <a:avLst/>
          </a:prstGeom>
        </p:spPr>
        <p:txBody>
          <a:bodyPr wrap="square">
            <a:spAutoFit/>
          </a:bodyPr>
          <a:lstStyle/>
          <a:p>
            <a:r>
              <a:rPr lang="en-US" sz="4400" b="1" dirty="0" smtClean="0">
                <a:latin typeface="Cambria" pitchFamily="18" charset="0"/>
              </a:rPr>
              <a:t>GENESIS </a:t>
            </a:r>
            <a:r>
              <a:rPr lang="en-US" sz="4400" b="1" dirty="0" smtClean="0">
                <a:latin typeface="Cambria" pitchFamily="18" charset="0"/>
              </a:rPr>
              <a:t>42:5-9</a:t>
            </a:r>
            <a:endParaRPr lang="en-US" sz="4400" b="1" dirty="0" smtClean="0">
              <a:latin typeface="Cambria" pitchFamily="18" charset="0"/>
            </a:endParaRPr>
          </a:p>
          <a:p>
            <a:r>
              <a:rPr lang="en-US" sz="2800" i="1" dirty="0" smtClean="0">
                <a:latin typeface="Cambria" pitchFamily="18" charset="0"/>
              </a:rPr>
              <a:t>	5 And the sons of Israel came to buy corn among those that came: for the famine was in the land of Canaan. 6 And Joseph was the governor over the land, and he it was that sold to all the people of the land: and Joseph's brethren came, and </a:t>
            </a:r>
            <a:r>
              <a:rPr lang="en-US" sz="2800" i="1" dirty="0" smtClean="0">
                <a:solidFill>
                  <a:srgbClr val="FFFF00"/>
                </a:solidFill>
                <a:latin typeface="Cambria" pitchFamily="18" charset="0"/>
              </a:rPr>
              <a:t>bowed down themselves before him </a:t>
            </a:r>
            <a:r>
              <a:rPr lang="en-US" sz="2800" i="1" dirty="0" smtClean="0">
                <a:latin typeface="Cambria" pitchFamily="18" charset="0"/>
              </a:rPr>
              <a:t>with their faces to the earth. 7 And Joseph saw his brethren, and he knew them, but made himself strange unto them, and </a:t>
            </a:r>
            <a:r>
              <a:rPr lang="en-US" sz="2800" i="1" dirty="0" err="1" smtClean="0">
                <a:latin typeface="Cambria" pitchFamily="18" charset="0"/>
              </a:rPr>
              <a:t>spake</a:t>
            </a:r>
            <a:r>
              <a:rPr lang="en-US" sz="2800" i="1" dirty="0" smtClean="0">
                <a:latin typeface="Cambria" pitchFamily="18" charset="0"/>
              </a:rPr>
              <a:t> roughly unto them; and he said unto them, Whence come ye? And they said, From the land of Canaan to buy food. 8 And Joseph knew his brethren, but they knew not him. 9 And Joseph remembered the dreams which he dreamed of them…</a:t>
            </a:r>
            <a:endParaRPr lang="en-US" sz="2800" i="1"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21</a:t>
            </a:fld>
            <a:endParaRPr lang="en-US"/>
          </a:p>
        </p:txBody>
      </p:sp>
      <p:sp>
        <p:nvSpPr>
          <p:cNvPr id="5" name="Rectangle 4"/>
          <p:cNvSpPr/>
          <p:nvPr/>
        </p:nvSpPr>
        <p:spPr>
          <a:xfrm>
            <a:off x="228600" y="152400"/>
            <a:ext cx="8763000" cy="5139869"/>
          </a:xfrm>
          <a:prstGeom prst="rect">
            <a:avLst/>
          </a:prstGeom>
        </p:spPr>
        <p:txBody>
          <a:bodyPr wrap="square">
            <a:spAutoFit/>
          </a:bodyPr>
          <a:lstStyle/>
          <a:p>
            <a:r>
              <a:rPr lang="en-US" sz="4000" b="1" dirty="0" smtClean="0">
                <a:latin typeface="Cambria" pitchFamily="18" charset="0"/>
              </a:rPr>
              <a:t>GENESIS 43:26-28</a:t>
            </a:r>
          </a:p>
          <a:p>
            <a:r>
              <a:rPr lang="en-US" sz="3200" i="1" dirty="0" smtClean="0">
                <a:latin typeface="Cambria" pitchFamily="18" charset="0"/>
              </a:rPr>
              <a:t>	26 And when Joseph came home, they brought him the present which was in their hand into the house, and </a:t>
            </a:r>
            <a:r>
              <a:rPr lang="en-US" sz="3200" i="1" dirty="0" smtClean="0">
                <a:solidFill>
                  <a:srgbClr val="FFFF00"/>
                </a:solidFill>
                <a:latin typeface="Cambria" pitchFamily="18" charset="0"/>
              </a:rPr>
              <a:t>bowed themselves to him </a:t>
            </a:r>
            <a:r>
              <a:rPr lang="en-US" sz="3200" i="1" dirty="0" smtClean="0">
                <a:latin typeface="Cambria" pitchFamily="18" charset="0"/>
              </a:rPr>
              <a:t>to the earth. 27 And he asked them of their welfare, and said, Is your father well, the old man of whom ye </a:t>
            </a:r>
            <a:r>
              <a:rPr lang="en-US" sz="3200" i="1" dirty="0" err="1" smtClean="0">
                <a:latin typeface="Cambria" pitchFamily="18" charset="0"/>
              </a:rPr>
              <a:t>spake</a:t>
            </a:r>
            <a:r>
              <a:rPr lang="en-US" sz="3200" i="1" dirty="0" smtClean="0">
                <a:latin typeface="Cambria" pitchFamily="18" charset="0"/>
              </a:rPr>
              <a:t>? Is he yet alive? 28 And they answered, Thy servant our father is in good health, he is yet alive. And they bowed down their heads, and made obeisance.</a:t>
            </a:r>
            <a:endParaRPr lang="en-US" sz="3200" i="1"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22</a:t>
            </a:fld>
            <a:endParaRPr lang="en-US"/>
          </a:p>
        </p:txBody>
      </p:sp>
      <p:sp>
        <p:nvSpPr>
          <p:cNvPr id="5" name="Rectangle 4"/>
          <p:cNvSpPr/>
          <p:nvPr/>
        </p:nvSpPr>
        <p:spPr>
          <a:xfrm>
            <a:off x="381000" y="228600"/>
            <a:ext cx="8382000" cy="4524315"/>
          </a:xfrm>
          <a:prstGeom prst="rect">
            <a:avLst/>
          </a:prstGeom>
        </p:spPr>
        <p:txBody>
          <a:bodyPr wrap="square">
            <a:spAutoFit/>
          </a:bodyPr>
          <a:lstStyle/>
          <a:p>
            <a:r>
              <a:rPr lang="en-US" sz="3600" b="1" dirty="0" smtClean="0">
                <a:latin typeface="Cambria" pitchFamily="18" charset="0"/>
              </a:rPr>
              <a:t>THE.UNVEILING.OF.GOD </a:t>
            </a:r>
            <a:r>
              <a:rPr lang="en-US" sz="2800" b="1" dirty="0" smtClean="0">
                <a:latin typeface="Cambria" pitchFamily="18" charset="0"/>
              </a:rPr>
              <a:t>   </a:t>
            </a:r>
          </a:p>
          <a:p>
            <a:r>
              <a:rPr lang="en-US" sz="2800" dirty="0">
                <a:latin typeface="Cambria" pitchFamily="18" charset="0"/>
              </a:rPr>
              <a:t>	</a:t>
            </a:r>
            <a:r>
              <a:rPr lang="en-US" sz="2800" dirty="0" smtClean="0">
                <a:latin typeface="Cambria" pitchFamily="18" charset="0"/>
              </a:rPr>
              <a:t>307  The old badger skin, denominations, is tore down. I've broke through that, into the </a:t>
            </a:r>
            <a:r>
              <a:rPr lang="en-US" sz="2800" dirty="0" err="1" smtClean="0">
                <a:latin typeface="Cambria" pitchFamily="18" charset="0"/>
              </a:rPr>
              <a:t>Shekinah</a:t>
            </a:r>
            <a:r>
              <a:rPr lang="en-US" sz="2800" dirty="0" smtClean="0">
                <a:latin typeface="Cambria" pitchFamily="18" charset="0"/>
              </a:rPr>
              <a:t> Glory, and I see the Word. I see the Pillar of Fire moving. I see the Word made manifest. </a:t>
            </a:r>
            <a:r>
              <a:rPr lang="en-US" sz="2800" dirty="0" smtClean="0">
                <a:solidFill>
                  <a:srgbClr val="FFFF00"/>
                </a:solidFill>
                <a:latin typeface="Cambria" pitchFamily="18" charset="0"/>
              </a:rPr>
              <a:t>What He said He would do in these last days, I see it growing. I see the children eating that </a:t>
            </a:r>
            <a:r>
              <a:rPr lang="en-US" sz="2800" dirty="0" err="1" smtClean="0">
                <a:solidFill>
                  <a:srgbClr val="FFFF00"/>
                </a:solidFill>
                <a:latin typeface="Cambria" pitchFamily="18" charset="0"/>
              </a:rPr>
              <a:t>Shekinah</a:t>
            </a:r>
            <a:r>
              <a:rPr lang="en-US" sz="2800" dirty="0" smtClean="0">
                <a:solidFill>
                  <a:srgbClr val="FFFF00"/>
                </a:solidFill>
                <a:latin typeface="Cambria" pitchFamily="18" charset="0"/>
              </a:rPr>
              <a:t> Bread coming from the ripening of that Word, which believes It. </a:t>
            </a:r>
            <a:r>
              <a:rPr lang="en-US" sz="2800" dirty="0" smtClean="0">
                <a:latin typeface="Cambria" pitchFamily="18" charset="0"/>
              </a:rPr>
              <a:t>What a wonderful hour we're living in!</a:t>
            </a:r>
          </a:p>
          <a:p>
            <a:pPr algn="r"/>
            <a:r>
              <a:rPr lang="en-US" sz="2800" dirty="0" smtClean="0">
                <a:latin typeface="Cambria" pitchFamily="18" charset="0"/>
              </a:rPr>
              <a:t>64-0614</a:t>
            </a:r>
            <a:endParaRPr lang="en-US" sz="2800"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23</a:t>
            </a:fld>
            <a:endParaRPr lang="en-US"/>
          </a:p>
        </p:txBody>
      </p:sp>
      <p:sp>
        <p:nvSpPr>
          <p:cNvPr id="5" name="Rectangle 4"/>
          <p:cNvSpPr/>
          <p:nvPr/>
        </p:nvSpPr>
        <p:spPr>
          <a:xfrm>
            <a:off x="304800" y="152400"/>
            <a:ext cx="8610600" cy="5386090"/>
          </a:xfrm>
          <a:prstGeom prst="rect">
            <a:avLst/>
          </a:prstGeom>
        </p:spPr>
        <p:txBody>
          <a:bodyPr wrap="square">
            <a:spAutoFit/>
          </a:bodyPr>
          <a:lstStyle/>
          <a:p>
            <a:r>
              <a:rPr lang="en-US" sz="3600" b="1" dirty="0" smtClean="0">
                <a:latin typeface="Cambria" pitchFamily="18" charset="0"/>
              </a:rPr>
              <a:t>THE RAPTURE</a:t>
            </a:r>
            <a:endParaRPr lang="en-US" sz="2800" b="1" dirty="0" smtClean="0">
              <a:latin typeface="Cambria" pitchFamily="18" charset="0"/>
            </a:endParaRPr>
          </a:p>
          <a:p>
            <a:r>
              <a:rPr lang="en-US" sz="2800" b="1" dirty="0">
                <a:latin typeface="Cambria" pitchFamily="18" charset="0"/>
              </a:rPr>
              <a:t>	</a:t>
            </a:r>
            <a:r>
              <a:rPr lang="en-US" sz="2800" dirty="0" smtClean="0">
                <a:latin typeface="Cambria" pitchFamily="18" charset="0"/>
              </a:rPr>
              <a:t>201 </a:t>
            </a:r>
            <a:r>
              <a:rPr lang="en-US" sz="2800" dirty="0" smtClean="0">
                <a:latin typeface="Cambria" pitchFamily="18" charset="0"/>
              </a:rPr>
              <a:t> </a:t>
            </a:r>
            <a:r>
              <a:rPr lang="en-US" sz="2800" dirty="0" smtClean="0">
                <a:latin typeface="Cambria" pitchFamily="18" charset="0"/>
              </a:rPr>
              <a:t>And then when them women passed by, all kinds of rock {and roll} short hair, and painted faces. And as they passed by like that, supposed to be virgins to Christ... And when she passed by like that, I turned my head…  And then I heard something like a </a:t>
            </a:r>
            <a:r>
              <a:rPr lang="en-US" sz="2800" i="1" dirty="0" smtClean="0">
                <a:latin typeface="Cambria" pitchFamily="18" charset="0"/>
              </a:rPr>
              <a:t>"Onward Christian Soldiers." </a:t>
            </a:r>
            <a:r>
              <a:rPr lang="en-US" sz="2800" dirty="0" smtClean="0">
                <a:latin typeface="Cambria" pitchFamily="18" charset="0"/>
              </a:rPr>
              <a:t>And I looked, and here come that sainted bunch of little girls, all correctly dressed, their hair hanging way down, clean, marching like this to the step of the Gospel. She was the Word. And it looked like one out of every nation. I was looking at it as they passed by... </a:t>
            </a:r>
            <a:endParaRPr lang="en-US" sz="2800"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24</a:t>
            </a:fld>
            <a:endParaRPr lang="en-US"/>
          </a:p>
        </p:txBody>
      </p:sp>
      <p:sp>
        <p:nvSpPr>
          <p:cNvPr id="5" name="Rectangle 4"/>
          <p:cNvSpPr/>
          <p:nvPr/>
        </p:nvSpPr>
        <p:spPr>
          <a:xfrm>
            <a:off x="304800" y="152400"/>
            <a:ext cx="8534400" cy="3892629"/>
          </a:xfrm>
          <a:prstGeom prst="rect">
            <a:avLst/>
          </a:prstGeom>
        </p:spPr>
        <p:txBody>
          <a:bodyPr wrap="square">
            <a:spAutoFit/>
          </a:bodyPr>
          <a:lstStyle/>
          <a:p>
            <a:r>
              <a:rPr lang="en-US" sz="2800" dirty="0" smtClean="0">
                <a:latin typeface="Cambria" pitchFamily="18" charset="0"/>
              </a:rPr>
              <a:t>	Instead </a:t>
            </a:r>
            <a:r>
              <a:rPr lang="en-US" sz="2800" dirty="0">
                <a:latin typeface="Cambria" pitchFamily="18" charset="0"/>
              </a:rPr>
              <a:t>of going down, they started going up. I noticed  two or three of them getting out of line; I screamed, "Stay in line." And the vision left me, and I was standing in this room screaming, "Stay in line.”</a:t>
            </a:r>
          </a:p>
          <a:p>
            <a:r>
              <a:rPr lang="en-US" sz="2800" dirty="0">
                <a:latin typeface="Cambria" pitchFamily="18" charset="0"/>
              </a:rPr>
              <a:t>	204  </a:t>
            </a:r>
            <a:r>
              <a:rPr lang="en-US" sz="2800" dirty="0" smtClean="0">
                <a:latin typeface="Cambria" pitchFamily="18" charset="0"/>
              </a:rPr>
              <a:t>Wonder</a:t>
            </a:r>
            <a:r>
              <a:rPr lang="en-US" sz="2800" dirty="0">
                <a:latin typeface="Cambria" pitchFamily="18" charset="0"/>
              </a:rPr>
              <a:t>, could it be already passed? Could the Bride already be called? Is that what we're going through today? She's has to be molded and made into the image of Christ, and Christ is the Word.</a:t>
            </a:r>
          </a:p>
          <a:p>
            <a:pPr algn="r"/>
            <a:r>
              <a:rPr lang="en-US" dirty="0">
                <a:latin typeface="Cambria" pitchFamily="18" charset="0"/>
              </a:rPr>
              <a:t>65-1204</a:t>
            </a:r>
          </a:p>
        </p:txBody>
      </p:sp>
    </p:spTree>
    <p:extLst>
      <p:ext uri="{BB962C8B-B14F-4D97-AF65-F5344CB8AC3E}">
        <p14:creationId xmlns:p14="http://schemas.microsoft.com/office/powerpoint/2010/main" val="532273528"/>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25</a:t>
            </a:fld>
            <a:endParaRPr lang="en-US"/>
          </a:p>
        </p:txBody>
      </p:sp>
      <p:sp>
        <p:nvSpPr>
          <p:cNvPr id="5" name="Rectangle 4"/>
          <p:cNvSpPr/>
          <p:nvPr/>
        </p:nvSpPr>
        <p:spPr>
          <a:xfrm>
            <a:off x="304800" y="152400"/>
            <a:ext cx="8686800" cy="6247864"/>
          </a:xfrm>
          <a:prstGeom prst="rect">
            <a:avLst/>
          </a:prstGeom>
        </p:spPr>
        <p:txBody>
          <a:bodyPr wrap="square">
            <a:spAutoFit/>
          </a:bodyPr>
          <a:lstStyle/>
          <a:p>
            <a:r>
              <a:rPr lang="en-US" sz="3600" b="1" dirty="0" smtClean="0">
                <a:latin typeface="Cambria" pitchFamily="18" charset="0"/>
              </a:rPr>
              <a:t>PROVING.HIS.WORD</a:t>
            </a:r>
          </a:p>
          <a:p>
            <a:r>
              <a:rPr lang="en-US" sz="2800" dirty="0" smtClean="0">
                <a:latin typeface="Cambria" pitchFamily="18" charset="0"/>
              </a:rPr>
              <a:t>  	108   He comes to deliver the children of Israel, what does He do? His same way, He sends His prophet. His prophet's got the Word. The signs and wonders of the Word promised backs it up, that it's exactly the Truth. </a:t>
            </a:r>
          </a:p>
          <a:p>
            <a:r>
              <a:rPr lang="en-US" sz="2800" dirty="0" smtClean="0">
                <a:latin typeface="Cambria" pitchFamily="18" charset="0"/>
              </a:rPr>
              <a:t>	110  And in the wilderness journey, it came to pass that they disbelieved this prophet, after seeing the Word being so confirmed, the Bride got out of step (you know what I'm speaking about, in the vision, see, "got out of step"). There was one standing up, by the name of Joshua, and Caleb, and believed the Word of promised true, regardless of what the circumstances was.</a:t>
            </a:r>
          </a:p>
          <a:p>
            <a:pPr algn="r"/>
            <a:r>
              <a:rPr lang="en-US" sz="2800" dirty="0">
                <a:latin typeface="Cambria" pitchFamily="18" charset="0"/>
              </a:rPr>
              <a:t>64-0816</a:t>
            </a:r>
          </a:p>
        </p:txBody>
      </p:sp>
    </p:spTree>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26</a:t>
            </a:fld>
            <a:endParaRPr lang="en-US"/>
          </a:p>
        </p:txBody>
      </p:sp>
      <p:sp>
        <p:nvSpPr>
          <p:cNvPr id="1025" name="Rectangle 1"/>
          <p:cNvSpPr>
            <a:spLocks noChangeArrowheads="1"/>
          </p:cNvSpPr>
          <p:nvPr/>
        </p:nvSpPr>
        <p:spPr bwMode="auto">
          <a:xfrm>
            <a:off x="152400" y="45423"/>
            <a:ext cx="8763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ambria" pitchFamily="18" charset="0"/>
                <a:ea typeface="Times New Roman" pitchFamily="18" charset="0"/>
              </a:rPr>
              <a:t>EVENTS.MADE.CLEAR.BY.PROPHECY</a:t>
            </a:r>
            <a:endParaRPr kumimoji="0" lang="en-US" sz="3600" b="0" i="0" u="none" strike="noStrike" cap="none" normalizeH="0" baseline="0" dirty="0" smtClean="0">
              <a:ln>
                <a:noFill/>
              </a:ln>
              <a:solidFill>
                <a:schemeClr val="tx1"/>
              </a:solidFill>
              <a:effectLst/>
              <a:latin typeface="Cambria"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mbria" pitchFamily="18" charset="0"/>
                <a:ea typeface="Times New Roman" pitchFamily="18" charset="0"/>
              </a:rPr>
              <a:t>95   The church did not believe him, because he was not known of them… two Scriptures a-vindicated him: Mal. 3 &amp; Is. 40:3. See, both those Scriptures spoke of a man coming, preparing the way of the Lord. He met every specification of it... And there he was, in every rugged way… Always watch their message, watch what they did. Now, we find out if they would've looked back and seen what the Bible said, and watched the nature of the man, and how perfect he was in time with the Scriptures they ought to have </a:t>
            </a:r>
            <a:r>
              <a:rPr kumimoji="0" lang="en-US" sz="2800" b="0" i="0" u="none" strike="noStrike" cap="none" normalizeH="0" baseline="0" dirty="0" err="1" smtClean="0">
                <a:ln>
                  <a:noFill/>
                </a:ln>
                <a:solidFill>
                  <a:schemeClr val="tx1"/>
                </a:solidFill>
                <a:effectLst/>
                <a:latin typeface="Cambria" pitchFamily="18" charset="0"/>
                <a:ea typeface="Times New Roman" pitchFamily="18" charset="0"/>
              </a:rPr>
              <a:t>knowed</a:t>
            </a:r>
            <a:r>
              <a:rPr kumimoji="0" lang="en-US" sz="2800" b="0" i="0" u="none" strike="noStrike" cap="none" normalizeH="0" baseline="0" dirty="0" smtClean="0">
                <a:ln>
                  <a:noFill/>
                </a:ln>
                <a:solidFill>
                  <a:schemeClr val="tx1"/>
                </a:solidFill>
                <a:effectLst/>
                <a:latin typeface="Cambria" pitchFamily="18" charset="0"/>
                <a:ea typeface="Times New Roman" pitchFamily="18" charset="0"/>
              </a:rPr>
              <a:t> that was him… They did not believe the identification of prophecy in their hour. </a:t>
            </a:r>
          </a:p>
          <a:p>
            <a:pPr lvl="0" indent="457200" algn="r" eaLnBrk="0" fontAlgn="base" hangingPunct="0">
              <a:spcBef>
                <a:spcPct val="0"/>
              </a:spcBef>
              <a:spcAft>
                <a:spcPct val="0"/>
              </a:spcAft>
            </a:pPr>
            <a:r>
              <a:rPr lang="en-US" sz="2800" dirty="0" smtClean="0">
                <a:latin typeface="Cambria" pitchFamily="18" charset="0"/>
                <a:ea typeface="Times New Roman" pitchFamily="18" charset="0"/>
              </a:rPr>
              <a:t>65-0801</a:t>
            </a:r>
            <a:endParaRPr kumimoji="0" lang="en-US" sz="2800" b="0" i="0" u="none" strike="noStrike" cap="none" normalizeH="0" baseline="0" dirty="0" smtClean="0">
              <a:ln>
                <a:noFill/>
              </a:ln>
              <a:solidFill>
                <a:schemeClr val="tx1"/>
              </a:solidFill>
              <a:effectLst/>
              <a:latin typeface="Cambria" pitchFamily="18" charset="0"/>
            </a:endParaRPr>
          </a:p>
        </p:txBody>
      </p:sp>
    </p:spTree>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27</a:t>
            </a:fld>
            <a:endParaRPr lang="en-US"/>
          </a:p>
        </p:txBody>
      </p:sp>
      <p:sp>
        <p:nvSpPr>
          <p:cNvPr id="5" name="Rectangle 4"/>
          <p:cNvSpPr/>
          <p:nvPr/>
        </p:nvSpPr>
        <p:spPr>
          <a:xfrm>
            <a:off x="381000" y="228600"/>
            <a:ext cx="8382000" cy="5693866"/>
          </a:xfrm>
          <a:prstGeom prst="rect">
            <a:avLst/>
          </a:prstGeom>
        </p:spPr>
        <p:txBody>
          <a:bodyPr wrap="square">
            <a:spAutoFit/>
          </a:bodyPr>
          <a:lstStyle/>
          <a:p>
            <a:pPr lvl="0" indent="457200" eaLnBrk="0" fontAlgn="base" hangingPunct="0">
              <a:spcBef>
                <a:spcPct val="0"/>
              </a:spcBef>
              <a:spcAft>
                <a:spcPct val="0"/>
              </a:spcAft>
            </a:pPr>
            <a:r>
              <a:rPr lang="en-US" sz="2800" dirty="0" smtClean="0">
                <a:latin typeface="Cambria" pitchFamily="18" charset="0"/>
                <a:ea typeface="Times New Roman" pitchFamily="18" charset="0"/>
              </a:rPr>
              <a:t>	99 Notice, they laughed at him, calling him some "screaming, wild unlearned fanatic with no schooling." As usual they judge him by his education. They judge him by his grammar, by the way he dressed. He had a piece of sheepskin around him, and a camel skin belt on; he was all hairy. Walking out in the waters, no church, no pew, no cooperation, they couldn't accept that…Then John's prophecy was vindicated in God's own order. The Bible said the Word of the Lord comes to the prophet. And Jesus was the Word. And John was prophesying of the coming of the Word for fulfillment, and Jesus the Word came to the prophet in the water. </a:t>
            </a:r>
            <a:endParaRPr lang="en-US" sz="2800" dirty="0" smtClean="0">
              <a:latin typeface="Cambria" pitchFamily="18" charset="0"/>
            </a:endParaRPr>
          </a:p>
        </p:txBody>
      </p:sp>
    </p:spTree>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28</a:t>
            </a:fld>
            <a:endParaRPr lang="en-US"/>
          </a:p>
        </p:txBody>
      </p:sp>
      <p:sp>
        <p:nvSpPr>
          <p:cNvPr id="5" name="Rectangle 4"/>
          <p:cNvSpPr/>
          <p:nvPr/>
        </p:nvSpPr>
        <p:spPr>
          <a:xfrm>
            <a:off x="304800" y="304800"/>
            <a:ext cx="8534400" cy="5693866"/>
          </a:xfrm>
          <a:prstGeom prst="rect">
            <a:avLst/>
          </a:prstGeom>
        </p:spPr>
        <p:txBody>
          <a:bodyPr wrap="square">
            <a:spAutoFit/>
          </a:bodyPr>
          <a:lstStyle/>
          <a:p>
            <a:r>
              <a:rPr lang="en-US" sz="2600" b="1" dirty="0" smtClean="0">
                <a:latin typeface="Cambria" pitchFamily="18" charset="0"/>
              </a:rPr>
              <a:t>THE.SUPERNATURAL   56-0129</a:t>
            </a:r>
          </a:p>
          <a:p>
            <a:r>
              <a:rPr lang="en-US" sz="2600" dirty="0" smtClean="0">
                <a:latin typeface="Cambria" pitchFamily="18" charset="0"/>
              </a:rPr>
              <a:t>  E-37  …I stood in Cairo, Egypt, where Egypt once </a:t>
            </a:r>
            <a:r>
              <a:rPr lang="en-US" sz="2600" dirty="0" err="1" smtClean="0">
                <a:latin typeface="Cambria" pitchFamily="18" charset="0"/>
              </a:rPr>
              <a:t>knowed</a:t>
            </a:r>
            <a:r>
              <a:rPr lang="en-US" sz="2600" dirty="0" smtClean="0">
                <a:latin typeface="Cambria" pitchFamily="18" charset="0"/>
              </a:rPr>
              <a:t> and ruled the world and chair of the Pharaohs, and there's nothing left but the Sphinx, and a few of the pyramids is standing as relics of a once great worldwide empire.</a:t>
            </a:r>
          </a:p>
          <a:p>
            <a:r>
              <a:rPr lang="en-US" sz="2600" dirty="0" smtClean="0">
                <a:latin typeface="Cambria" pitchFamily="18" charset="0"/>
              </a:rPr>
              <a:t>	Brother and sister, our great America and our great economy that we have is </a:t>
            </a:r>
            <a:r>
              <a:rPr lang="en-US" sz="2600" dirty="0" err="1" smtClean="0">
                <a:latin typeface="Cambria" pitchFamily="18" charset="0"/>
              </a:rPr>
              <a:t>rottening</a:t>
            </a:r>
            <a:r>
              <a:rPr lang="en-US" sz="2600" dirty="0" smtClean="0">
                <a:latin typeface="Cambria" pitchFamily="18" charset="0"/>
              </a:rPr>
              <a:t> under the foundations, and someday, I see it in the making right now, she'll lay in the ruins. And you young men today, you young women… the folly of the young heart, but one day will mold yonder in a graveyard somewhere. Why? Because all mortal has to give a way to immortality. Every nation has to fall, because there's coming a nation that'll not be ruled by men, but by Christ. </a:t>
            </a:r>
            <a:endParaRPr lang="en-US" sz="2600"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29</a:t>
            </a:fld>
            <a:endParaRPr lang="en-US"/>
          </a:p>
        </p:txBody>
      </p:sp>
      <p:sp>
        <p:nvSpPr>
          <p:cNvPr id="5" name="Rectangle 4"/>
          <p:cNvSpPr/>
          <p:nvPr/>
        </p:nvSpPr>
        <p:spPr>
          <a:xfrm>
            <a:off x="457200" y="381000"/>
            <a:ext cx="8305800" cy="4832092"/>
          </a:xfrm>
          <a:prstGeom prst="rect">
            <a:avLst/>
          </a:prstGeom>
        </p:spPr>
        <p:txBody>
          <a:bodyPr wrap="square">
            <a:spAutoFit/>
          </a:bodyPr>
          <a:lstStyle/>
          <a:p>
            <a:r>
              <a:rPr lang="en-US" sz="2800" b="1" dirty="0" smtClean="0">
                <a:latin typeface="Cambria" pitchFamily="18" charset="0"/>
              </a:rPr>
              <a:t>JEZEBEL.RELIGION    61-0319</a:t>
            </a:r>
          </a:p>
          <a:p>
            <a:r>
              <a:rPr lang="en-US" sz="2800" dirty="0">
                <a:latin typeface="Cambria" pitchFamily="18" charset="0"/>
              </a:rPr>
              <a:t>	</a:t>
            </a:r>
            <a:r>
              <a:rPr lang="en-US" sz="2800" dirty="0" smtClean="0">
                <a:latin typeface="Cambria" pitchFamily="18" charset="0"/>
              </a:rPr>
              <a:t>83    The preachers got right along, just </a:t>
            </a:r>
            <a:r>
              <a:rPr lang="en-US" sz="2800" dirty="0" err="1" smtClean="0">
                <a:latin typeface="Cambria" pitchFamily="18" charset="0"/>
              </a:rPr>
              <a:t>knucked</a:t>
            </a:r>
            <a:r>
              <a:rPr lang="en-US" sz="2800" dirty="0" smtClean="0">
                <a:latin typeface="Cambria" pitchFamily="18" charset="0"/>
              </a:rPr>
              <a:t> down with them, went right on with them, all the system. The whole Israelite system went right along with Jezebel. They had a form, yes. And don't the Bible tell us that in this last days they'll have a form of godliness? All the prophecies are fulfilled, brother; we're at the end. Nationally, we're at the end. Spiritually, we are at the end. Every system is at its end. The next thing is the coming of the Lord and the translation of the Church.</a:t>
            </a:r>
            <a:endParaRPr lang="en-US" sz="2800" dirty="0">
              <a:latin typeface="Cambria" pitchFamily="18" charset="0"/>
            </a:endParaRP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3</a:t>
            </a:fld>
            <a:endParaRPr lang="en-US"/>
          </a:p>
        </p:txBody>
      </p:sp>
      <p:sp>
        <p:nvSpPr>
          <p:cNvPr id="6" name="Rectangle 5"/>
          <p:cNvSpPr/>
          <p:nvPr/>
        </p:nvSpPr>
        <p:spPr>
          <a:xfrm>
            <a:off x="381000" y="228600"/>
            <a:ext cx="8458200" cy="4770537"/>
          </a:xfrm>
          <a:prstGeom prst="rect">
            <a:avLst/>
          </a:prstGeom>
        </p:spPr>
        <p:txBody>
          <a:bodyPr wrap="square">
            <a:spAutoFit/>
          </a:bodyPr>
          <a:lstStyle/>
          <a:p>
            <a:r>
              <a:rPr lang="en-US" sz="4000" i="1" dirty="0" smtClean="0">
                <a:solidFill>
                  <a:srgbClr val="FF0000"/>
                </a:solidFill>
                <a:latin typeface="Cambria" pitchFamily="18" charset="0"/>
              </a:rPr>
              <a:t>(“Vertical Relationship”)</a:t>
            </a:r>
          </a:p>
          <a:p>
            <a:r>
              <a:rPr lang="en-US" sz="4000" b="1" dirty="0" smtClean="0">
                <a:latin typeface="Cambria" pitchFamily="18" charset="0"/>
              </a:rPr>
              <a:t>II </a:t>
            </a:r>
            <a:r>
              <a:rPr lang="en-US" sz="4000" b="1" dirty="0">
                <a:latin typeface="Cambria" pitchFamily="18" charset="0"/>
              </a:rPr>
              <a:t>PETER 1:10-12</a:t>
            </a:r>
          </a:p>
          <a:p>
            <a:r>
              <a:rPr lang="en-US" sz="2800" dirty="0">
                <a:latin typeface="Cambria" pitchFamily="18" charset="0"/>
              </a:rPr>
              <a:t>	</a:t>
            </a:r>
            <a:r>
              <a:rPr lang="en-US" sz="2800" i="1" dirty="0">
                <a:latin typeface="Cambria" pitchFamily="18" charset="0"/>
              </a:rPr>
              <a:t>10 Wherefore the rather, brethren, </a:t>
            </a:r>
            <a:r>
              <a:rPr lang="en-US" sz="2800" b="1" i="1" dirty="0">
                <a:solidFill>
                  <a:srgbClr val="FFFF00"/>
                </a:solidFill>
                <a:latin typeface="Cambria" pitchFamily="18" charset="0"/>
              </a:rPr>
              <a:t>give diligence to make your calling and election sure: </a:t>
            </a:r>
            <a:r>
              <a:rPr lang="en-US" sz="2800" i="1" dirty="0">
                <a:latin typeface="Cambria" pitchFamily="18" charset="0"/>
              </a:rPr>
              <a:t>for if ye do these things, ye shall never fall: 11 For so an entrance shall be ministered unto you abundantly into the everlasting kingdom of our Lord and </a:t>
            </a:r>
            <a:r>
              <a:rPr lang="en-US" sz="2800" i="1" dirty="0" err="1">
                <a:latin typeface="Cambria" pitchFamily="18" charset="0"/>
              </a:rPr>
              <a:t>Saviour</a:t>
            </a:r>
            <a:r>
              <a:rPr lang="en-US" sz="2800" i="1" dirty="0">
                <a:latin typeface="Cambria" pitchFamily="18" charset="0"/>
              </a:rPr>
              <a:t> Jesus Christ. 12 Wherefore I will not be negligent to put you always in remembrance of these things, though ye know them, and be established in </a:t>
            </a:r>
            <a:r>
              <a:rPr lang="en-US" sz="2800" b="1" i="1" dirty="0">
                <a:latin typeface="Cambria" pitchFamily="18" charset="0"/>
              </a:rPr>
              <a:t>the present truth. </a:t>
            </a:r>
            <a:endParaRPr lang="en-US" sz="2800" b="1" i="1" dirty="0">
              <a:latin typeface="Cambria" pitchFamily="18" charset="0"/>
            </a:endParaRPr>
          </a:p>
        </p:txBody>
      </p:sp>
    </p:spTree>
    <p:extLst>
      <p:ext uri="{BB962C8B-B14F-4D97-AF65-F5344CB8AC3E}">
        <p14:creationId xmlns:p14="http://schemas.microsoft.com/office/powerpoint/2010/main" val="21250378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4</a:t>
            </a:fld>
            <a:endParaRPr lang="en-US"/>
          </a:p>
        </p:txBody>
      </p:sp>
      <p:sp>
        <p:nvSpPr>
          <p:cNvPr id="5" name="Rectangle 4"/>
          <p:cNvSpPr/>
          <p:nvPr/>
        </p:nvSpPr>
        <p:spPr>
          <a:xfrm>
            <a:off x="228600" y="152400"/>
            <a:ext cx="8610600" cy="4770537"/>
          </a:xfrm>
          <a:prstGeom prst="rect">
            <a:avLst/>
          </a:prstGeom>
        </p:spPr>
        <p:txBody>
          <a:bodyPr wrap="square">
            <a:spAutoFit/>
          </a:bodyPr>
          <a:lstStyle/>
          <a:p>
            <a:r>
              <a:rPr lang="en-US" sz="4000" i="1" dirty="0" smtClean="0">
                <a:solidFill>
                  <a:srgbClr val="FF0000"/>
                </a:solidFill>
                <a:latin typeface="Cambria" pitchFamily="18" charset="0"/>
              </a:rPr>
              <a:t>(“Horizontal </a:t>
            </a:r>
            <a:r>
              <a:rPr lang="en-US" sz="4000" i="1" dirty="0">
                <a:solidFill>
                  <a:srgbClr val="FF0000"/>
                </a:solidFill>
                <a:latin typeface="Cambria" pitchFamily="18" charset="0"/>
              </a:rPr>
              <a:t>Relationship”)</a:t>
            </a:r>
          </a:p>
          <a:p>
            <a:r>
              <a:rPr lang="en-US" sz="4000" b="1" dirty="0" smtClean="0">
                <a:latin typeface="Cambria" pitchFamily="18" charset="0"/>
              </a:rPr>
              <a:t>PHILIPPIANS </a:t>
            </a:r>
            <a:r>
              <a:rPr lang="en-US" sz="4000" b="1" dirty="0">
                <a:latin typeface="Cambria" pitchFamily="18" charset="0"/>
              </a:rPr>
              <a:t>1:6-7</a:t>
            </a:r>
          </a:p>
          <a:p>
            <a:r>
              <a:rPr lang="en-US" sz="3200" dirty="0">
                <a:latin typeface="Cambria" pitchFamily="18" charset="0"/>
              </a:rPr>
              <a:t>	</a:t>
            </a:r>
            <a:r>
              <a:rPr lang="en-US" sz="3200" i="1" dirty="0">
                <a:latin typeface="Cambria" pitchFamily="18" charset="0"/>
              </a:rPr>
              <a:t>6 Being confident of this very thing, that he which hath begun a good work in you will perform it until the day of Jesus Christ: 7 Even as it is meet for me to think this of you all, because I have you in my heart; inasmuch as both in my bonds, </a:t>
            </a:r>
            <a:r>
              <a:rPr lang="en-US" sz="3200" b="1" i="1" dirty="0">
                <a:solidFill>
                  <a:srgbClr val="FFFF00"/>
                </a:solidFill>
                <a:latin typeface="Cambria" pitchFamily="18" charset="0"/>
              </a:rPr>
              <a:t>and in the </a:t>
            </a:r>
            <a:r>
              <a:rPr lang="en-US" sz="3200" b="1" i="1" dirty="0" err="1">
                <a:solidFill>
                  <a:srgbClr val="FFFF00"/>
                </a:solidFill>
                <a:latin typeface="Cambria" pitchFamily="18" charset="0"/>
              </a:rPr>
              <a:t>defence</a:t>
            </a:r>
            <a:r>
              <a:rPr lang="en-US" sz="3200" b="1" i="1" dirty="0">
                <a:solidFill>
                  <a:srgbClr val="FFFF00"/>
                </a:solidFill>
                <a:latin typeface="Cambria" pitchFamily="18" charset="0"/>
              </a:rPr>
              <a:t> and confirmation of the gospel, </a:t>
            </a:r>
            <a:r>
              <a:rPr lang="en-US" sz="3200" i="1" dirty="0">
                <a:latin typeface="Cambria" pitchFamily="18" charset="0"/>
              </a:rPr>
              <a:t>ye all are partakers of my grace. </a:t>
            </a:r>
            <a:endParaRPr lang="en-US" sz="3200" i="1" dirty="0">
              <a:latin typeface="Cambria" pitchFamily="18" charset="0"/>
            </a:endParaRPr>
          </a:p>
        </p:txBody>
      </p:sp>
    </p:spTree>
    <p:extLst>
      <p:ext uri="{BB962C8B-B14F-4D97-AF65-F5344CB8AC3E}">
        <p14:creationId xmlns:p14="http://schemas.microsoft.com/office/powerpoint/2010/main" val="396087073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5</a:t>
            </a:fld>
            <a:endParaRPr lang="en-US"/>
          </a:p>
        </p:txBody>
      </p:sp>
      <p:sp>
        <p:nvSpPr>
          <p:cNvPr id="5" name="Rectangle 4"/>
          <p:cNvSpPr/>
          <p:nvPr/>
        </p:nvSpPr>
        <p:spPr>
          <a:xfrm>
            <a:off x="152400" y="76200"/>
            <a:ext cx="8839200" cy="7247394"/>
          </a:xfrm>
          <a:prstGeom prst="rect">
            <a:avLst/>
          </a:prstGeom>
        </p:spPr>
        <p:txBody>
          <a:bodyPr wrap="square">
            <a:spAutoFit/>
          </a:bodyPr>
          <a:lstStyle/>
          <a:p>
            <a:r>
              <a:rPr lang="en-US" sz="4800" b="1" dirty="0">
                <a:latin typeface="Cambria" pitchFamily="18" charset="0"/>
              </a:rPr>
              <a:t>I TIMOTHY </a:t>
            </a:r>
            <a:r>
              <a:rPr lang="en-US" sz="4800" b="1" dirty="0" smtClean="0">
                <a:latin typeface="Cambria" pitchFamily="18" charset="0"/>
              </a:rPr>
              <a:t>6:20-21</a:t>
            </a:r>
            <a:endParaRPr lang="en-US" sz="4800" b="1" dirty="0">
              <a:latin typeface="Cambria" pitchFamily="18" charset="0"/>
            </a:endParaRPr>
          </a:p>
          <a:p>
            <a:r>
              <a:rPr lang="en-US" sz="3600" i="1" dirty="0">
                <a:latin typeface="Cambria" pitchFamily="18" charset="0"/>
              </a:rPr>
              <a:t>    </a:t>
            </a:r>
            <a:r>
              <a:rPr lang="en-US" sz="3600" i="1" dirty="0" smtClean="0">
                <a:latin typeface="Cambria" pitchFamily="18" charset="0"/>
              </a:rPr>
              <a:t>	</a:t>
            </a:r>
            <a:r>
              <a:rPr lang="en-US" sz="3200" i="1" dirty="0" smtClean="0">
                <a:latin typeface="Cambria" pitchFamily="18" charset="0"/>
              </a:rPr>
              <a:t> 20  O </a:t>
            </a:r>
            <a:r>
              <a:rPr lang="en-US" sz="3200" i="1" dirty="0">
                <a:latin typeface="Cambria" pitchFamily="18" charset="0"/>
              </a:rPr>
              <a:t>Timothy, </a:t>
            </a:r>
            <a:r>
              <a:rPr lang="en-US" sz="3200" i="1" dirty="0">
                <a:solidFill>
                  <a:schemeClr val="accent1"/>
                </a:solidFill>
                <a:latin typeface="Cambria" pitchFamily="18" charset="0"/>
              </a:rPr>
              <a:t>keep</a:t>
            </a:r>
            <a:r>
              <a:rPr lang="en-US" sz="3200" i="1" dirty="0">
                <a:latin typeface="Cambria" pitchFamily="18" charset="0"/>
              </a:rPr>
              <a:t> that which is committed to thy trust, avoiding profane and vain babblings, and oppositions of science falsely so called: </a:t>
            </a:r>
            <a:r>
              <a:rPr lang="en-US" sz="3200" i="1" dirty="0" smtClean="0">
                <a:latin typeface="Cambria" pitchFamily="18" charset="0"/>
              </a:rPr>
              <a:t>21 </a:t>
            </a:r>
            <a:r>
              <a:rPr lang="en-US" sz="3200" i="1" dirty="0">
                <a:latin typeface="Cambria" pitchFamily="18" charset="0"/>
              </a:rPr>
              <a:t>Which some professing have erred concerning the faith. Grace be with thee. Amen. </a:t>
            </a:r>
            <a:endParaRPr lang="en-US" sz="3200" i="1" dirty="0" smtClean="0">
              <a:latin typeface="Cambria" pitchFamily="18" charset="0"/>
            </a:endParaRPr>
          </a:p>
          <a:p>
            <a:endParaRPr lang="en-US" sz="3600" i="1" dirty="0">
              <a:latin typeface="Cambria" pitchFamily="18" charset="0"/>
            </a:endParaRPr>
          </a:p>
          <a:p>
            <a:r>
              <a:rPr lang="en-US" sz="3600" b="1" dirty="0" smtClean="0">
                <a:solidFill>
                  <a:schemeClr val="accent1"/>
                </a:solidFill>
                <a:latin typeface="Cambria" pitchFamily="18" charset="0"/>
              </a:rPr>
              <a:t>Antithesis:</a:t>
            </a:r>
          </a:p>
          <a:p>
            <a:r>
              <a:rPr lang="en-US" sz="3600" dirty="0" smtClean="0"/>
              <a:t>The </a:t>
            </a:r>
            <a:r>
              <a:rPr lang="en-US" sz="3600" dirty="0"/>
              <a:t>placing</a:t>
            </a:r>
            <a:r>
              <a:rPr lang="en-US" sz="3600" dirty="0"/>
              <a:t> of a sentence or one of its parts against </a:t>
            </a:r>
            <a:r>
              <a:rPr lang="en-US" sz="3600" dirty="0"/>
              <a:t>another</a:t>
            </a:r>
            <a:r>
              <a:rPr lang="en-US" sz="3600" dirty="0"/>
              <a:t> </a:t>
            </a:r>
            <a:r>
              <a:rPr lang="en-US" sz="3600" dirty="0"/>
              <a:t>to</a:t>
            </a:r>
            <a:r>
              <a:rPr lang="en-US" sz="3600" dirty="0"/>
              <a:t> which </a:t>
            </a:r>
            <a:r>
              <a:rPr lang="en-US" sz="3600" dirty="0"/>
              <a:t>it</a:t>
            </a:r>
            <a:r>
              <a:rPr lang="en-US" sz="3600" dirty="0"/>
              <a:t> is opposed to form a balanced </a:t>
            </a:r>
            <a:r>
              <a:rPr lang="en-US" sz="3600" dirty="0"/>
              <a:t>contrast</a:t>
            </a:r>
            <a:r>
              <a:rPr lang="en-US" sz="3600" dirty="0"/>
              <a:t> </a:t>
            </a:r>
            <a:r>
              <a:rPr lang="en-US" sz="3600" dirty="0"/>
              <a:t>of</a:t>
            </a:r>
            <a:r>
              <a:rPr lang="en-US" sz="3600" dirty="0"/>
              <a:t> </a:t>
            </a:r>
            <a:r>
              <a:rPr lang="en-US" sz="3600" dirty="0" smtClean="0"/>
              <a:t>ideas.</a:t>
            </a:r>
            <a:endParaRPr lang="en-US" sz="3600" dirty="0"/>
          </a:p>
          <a:p>
            <a:endParaRPr lang="en-US" sz="3600" i="1" dirty="0">
              <a:latin typeface="Cambria" pitchFamily="18" charset="0"/>
            </a:endParaRPr>
          </a:p>
          <a:p>
            <a:endParaRPr lang="en-US" sz="3200" dirty="0">
              <a:latin typeface="Cambria" pitchFamily="18" charset="0"/>
            </a:endParaRPr>
          </a:p>
        </p:txBody>
      </p:sp>
    </p:spTree>
    <p:extLst>
      <p:ext uri="{BB962C8B-B14F-4D97-AF65-F5344CB8AC3E}">
        <p14:creationId xmlns:p14="http://schemas.microsoft.com/office/powerpoint/2010/main" val="17262108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wipe(left)">
                                      <p:cBhvr>
                                        <p:cTn id="7" dur="500"/>
                                        <p:tgtEl>
                                          <p:spTgt spid="5">
                                            <p:txEl>
                                              <p:pRg st="3" end="3"/>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wipe(left)">
                                      <p:cBhvr>
                                        <p:cTn id="1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6</a:t>
            </a:fld>
            <a:endParaRPr lang="en-US"/>
          </a:p>
        </p:txBody>
      </p:sp>
      <p:sp>
        <p:nvSpPr>
          <p:cNvPr id="5" name="Rectangle 4"/>
          <p:cNvSpPr/>
          <p:nvPr/>
        </p:nvSpPr>
        <p:spPr>
          <a:xfrm>
            <a:off x="228600" y="152400"/>
            <a:ext cx="8610600" cy="5816977"/>
          </a:xfrm>
          <a:prstGeom prst="rect">
            <a:avLst/>
          </a:prstGeom>
        </p:spPr>
        <p:txBody>
          <a:bodyPr wrap="square">
            <a:spAutoFit/>
          </a:bodyPr>
          <a:lstStyle/>
          <a:p>
            <a:r>
              <a:rPr lang="en-US" sz="3600" b="1" dirty="0" smtClean="0">
                <a:latin typeface="Cambria" pitchFamily="18" charset="0"/>
              </a:rPr>
              <a:t>JEZEBEL.RELIGION </a:t>
            </a:r>
            <a:r>
              <a:rPr lang="en-US" sz="2800" b="1" dirty="0" smtClean="0">
                <a:latin typeface="Cambria" pitchFamily="18" charset="0"/>
              </a:rPr>
              <a:t> </a:t>
            </a:r>
            <a:endParaRPr lang="en-US" sz="2800" b="1" dirty="0" smtClean="0">
              <a:latin typeface="Cambria" pitchFamily="18" charset="0"/>
            </a:endParaRPr>
          </a:p>
          <a:p>
            <a:r>
              <a:rPr lang="en-US" sz="2800" dirty="0">
                <a:latin typeface="Cambria" pitchFamily="18" charset="0"/>
              </a:rPr>
              <a:t>	</a:t>
            </a:r>
            <a:r>
              <a:rPr lang="en-US" sz="2800" dirty="0" smtClean="0">
                <a:latin typeface="Cambria" pitchFamily="18" charset="0"/>
              </a:rPr>
              <a:t>100  </a:t>
            </a:r>
            <a:r>
              <a:rPr lang="en-US" sz="2800" dirty="0" smtClean="0">
                <a:latin typeface="Cambria" pitchFamily="18" charset="0"/>
              </a:rPr>
              <a:t>When </a:t>
            </a:r>
            <a:r>
              <a:rPr lang="en-US" sz="2800" dirty="0" smtClean="0">
                <a:latin typeface="Cambria" pitchFamily="18" charset="0"/>
              </a:rPr>
              <a:t>God sends forth a message and tells the people, and they don't receive it, then He withdraws His servant and sends His plagues: famine, death, spiritually speaking, physically also. </a:t>
            </a:r>
            <a:r>
              <a:rPr lang="en-US" sz="2800" b="1" dirty="0" smtClean="0">
                <a:solidFill>
                  <a:srgbClr val="FFFF00"/>
                </a:solidFill>
                <a:latin typeface="Cambria" pitchFamily="18" charset="0"/>
              </a:rPr>
              <a:t>You watch for a depression, </a:t>
            </a:r>
            <a:r>
              <a:rPr lang="en-US" sz="2800" b="1" dirty="0" smtClean="0">
                <a:solidFill>
                  <a:srgbClr val="FFFF00"/>
                </a:solidFill>
                <a:latin typeface="Cambria" pitchFamily="18" charset="0"/>
              </a:rPr>
              <a:t>brother</a:t>
            </a:r>
            <a:r>
              <a:rPr lang="en-US" sz="2800" dirty="0" smtClean="0">
                <a:solidFill>
                  <a:srgbClr val="FFFF00"/>
                </a:solidFill>
                <a:latin typeface="Cambria" pitchFamily="18" charset="0"/>
              </a:rPr>
              <a:t>… </a:t>
            </a:r>
            <a:r>
              <a:rPr lang="en-US" sz="2800" b="1" dirty="0" smtClean="0">
                <a:solidFill>
                  <a:srgbClr val="FFFF00"/>
                </a:solidFill>
                <a:latin typeface="Cambria" pitchFamily="18" charset="0"/>
              </a:rPr>
              <a:t>You </a:t>
            </a:r>
            <a:r>
              <a:rPr lang="en-US" sz="2800" b="1" dirty="0" smtClean="0">
                <a:solidFill>
                  <a:srgbClr val="FFFF00"/>
                </a:solidFill>
                <a:latin typeface="Cambria" pitchFamily="18" charset="0"/>
              </a:rPr>
              <a:t>haven't seen nothing.</a:t>
            </a:r>
            <a:r>
              <a:rPr lang="en-US" sz="2800" dirty="0" smtClean="0">
                <a:solidFill>
                  <a:srgbClr val="FFFF00"/>
                </a:solidFill>
                <a:latin typeface="Cambria" pitchFamily="18" charset="0"/>
              </a:rPr>
              <a:t> </a:t>
            </a:r>
            <a:r>
              <a:rPr lang="en-US" sz="2800" dirty="0" smtClean="0">
                <a:latin typeface="Cambria" pitchFamily="18" charset="0"/>
              </a:rPr>
              <a:t>You think you're dying for a good spiritual revival; you wait till after a bit. You just wait, long and cry to hear the Word of God. The Bible said so. </a:t>
            </a:r>
            <a:r>
              <a:rPr lang="en-US" sz="2800" i="1" dirty="0" smtClean="0">
                <a:latin typeface="Cambria" pitchFamily="18" charset="0"/>
              </a:rPr>
              <a:t>"There'll be a famine in the last </a:t>
            </a:r>
            <a:r>
              <a:rPr lang="en-US" sz="2800" i="1" dirty="0" smtClean="0">
                <a:latin typeface="Cambria" pitchFamily="18" charset="0"/>
              </a:rPr>
              <a:t>days, and </a:t>
            </a:r>
            <a:r>
              <a:rPr lang="en-US" sz="2800" i="1" dirty="0" smtClean="0">
                <a:latin typeface="Cambria" pitchFamily="18" charset="0"/>
              </a:rPr>
              <a:t>not for bread and water alone, but for hearing the true Word of God." </a:t>
            </a:r>
            <a:r>
              <a:rPr lang="en-US" sz="2800" dirty="0" smtClean="0">
                <a:latin typeface="Cambria" pitchFamily="18" charset="0"/>
              </a:rPr>
              <a:t>But that voice will be quiet in the wilderness somewhere, hid away</a:t>
            </a:r>
            <a:r>
              <a:rPr lang="en-US" sz="2800" dirty="0" smtClean="0">
                <a:latin typeface="Cambria" pitchFamily="18" charset="0"/>
              </a:rPr>
              <a:t>.</a:t>
            </a:r>
            <a:r>
              <a:rPr lang="en-US" sz="2800" b="1" dirty="0" smtClean="0">
                <a:latin typeface="Cambria" pitchFamily="18" charset="0"/>
              </a:rPr>
              <a:t>                         </a:t>
            </a:r>
            <a:r>
              <a:rPr lang="en-US" sz="2800" b="1" dirty="0" smtClean="0">
                <a:latin typeface="Cambria" pitchFamily="18" charset="0"/>
              </a:rPr>
              <a:t>61-0319</a:t>
            </a:r>
            <a:endParaRPr lang="en-US" sz="2800" b="1" dirty="0">
              <a:latin typeface="Cambria" pitchFamily="18" charset="0"/>
            </a:endParaRPr>
          </a:p>
        </p:txBody>
      </p:sp>
    </p:spTree>
    <p:extLst>
      <p:ext uri="{BB962C8B-B14F-4D97-AF65-F5344CB8AC3E}">
        <p14:creationId xmlns:p14="http://schemas.microsoft.com/office/powerpoint/2010/main" val="3493536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06-20-2012</a:t>
            </a:r>
            <a:endParaRPr lang="en-US"/>
          </a:p>
        </p:txBody>
      </p:sp>
      <p:sp>
        <p:nvSpPr>
          <p:cNvPr id="3" name="Footer Placeholder 2"/>
          <p:cNvSpPr>
            <a:spLocks noGrp="1"/>
          </p:cNvSpPr>
          <p:nvPr>
            <p:ph type="ftr" sz="quarter" idx="11"/>
          </p:nvPr>
        </p:nvSpPr>
        <p:spPr/>
        <p:txBody>
          <a:bodyPr/>
          <a:lstStyle/>
          <a:p>
            <a:r>
              <a:rPr lang="en-US" smtClean="0"/>
              <a:t>Here I Stand</a:t>
            </a:r>
            <a:endParaRPr lang="en-US"/>
          </a:p>
        </p:txBody>
      </p:sp>
      <p:sp>
        <p:nvSpPr>
          <p:cNvPr id="4" name="Slide Number Placeholder 3"/>
          <p:cNvSpPr>
            <a:spLocks noGrp="1"/>
          </p:cNvSpPr>
          <p:nvPr>
            <p:ph type="sldNum" sz="quarter" idx="12"/>
          </p:nvPr>
        </p:nvSpPr>
        <p:spPr/>
        <p:txBody>
          <a:bodyPr/>
          <a:lstStyle/>
          <a:p>
            <a:fld id="{E219F1D4-52E8-4354-B800-1231891939AA}" type="slidenum">
              <a:rPr lang="en-US" smtClean="0"/>
              <a:pPr/>
              <a:t>7</a:t>
            </a:fld>
            <a:endParaRPr lang="en-US"/>
          </a:p>
        </p:txBody>
      </p:sp>
      <p:sp>
        <p:nvSpPr>
          <p:cNvPr id="5" name="Rectangle 4"/>
          <p:cNvSpPr/>
          <p:nvPr/>
        </p:nvSpPr>
        <p:spPr>
          <a:xfrm>
            <a:off x="228600" y="152400"/>
            <a:ext cx="8610600" cy="5523845"/>
          </a:xfrm>
          <a:prstGeom prst="rect">
            <a:avLst/>
          </a:prstGeom>
        </p:spPr>
        <p:txBody>
          <a:bodyPr wrap="square">
            <a:spAutoFit/>
          </a:bodyPr>
          <a:lstStyle/>
          <a:p>
            <a:r>
              <a:rPr lang="en-US" sz="4400" b="1" dirty="0" err="1" smtClean="0"/>
              <a:t>Defence</a:t>
            </a:r>
            <a:r>
              <a:rPr lang="en-US" sz="4400" b="1" dirty="0" smtClean="0"/>
              <a:t>: </a:t>
            </a:r>
            <a:r>
              <a:rPr lang="en-US" sz="3200" dirty="0" smtClean="0"/>
              <a:t>(</a:t>
            </a:r>
            <a:r>
              <a:rPr lang="en-US" sz="3200" dirty="0" smtClean="0"/>
              <a:t>Gr.) apologia </a:t>
            </a:r>
          </a:p>
          <a:p>
            <a:r>
              <a:rPr lang="en-US" sz="3200" dirty="0"/>
              <a:t>	</a:t>
            </a:r>
            <a:r>
              <a:rPr lang="en-US" sz="3200" dirty="0" smtClean="0"/>
              <a:t>Verbal </a:t>
            </a:r>
            <a:r>
              <a:rPr lang="en-US" sz="3200" dirty="0" err="1"/>
              <a:t>defence</a:t>
            </a:r>
            <a:r>
              <a:rPr lang="en-US" sz="3200" dirty="0"/>
              <a:t>, speech in </a:t>
            </a:r>
            <a:r>
              <a:rPr lang="en-US" sz="3200" dirty="0" err="1"/>
              <a:t>defence</a:t>
            </a:r>
            <a:r>
              <a:rPr lang="en-US" sz="3200" dirty="0"/>
              <a:t>, a reasoned statement or </a:t>
            </a:r>
            <a:r>
              <a:rPr lang="en-US" sz="3200" dirty="0" smtClean="0"/>
              <a:t>argument.</a:t>
            </a:r>
          </a:p>
          <a:p>
            <a:endParaRPr lang="en-US" sz="3200" b="1" dirty="0">
              <a:latin typeface="Cambria" pitchFamily="18" charset="0"/>
            </a:endParaRPr>
          </a:p>
          <a:p>
            <a:r>
              <a:rPr lang="en-US" sz="4000" b="1" dirty="0">
                <a:latin typeface="Cambria" pitchFamily="18" charset="0"/>
              </a:rPr>
              <a:t>I PETER </a:t>
            </a:r>
            <a:r>
              <a:rPr lang="en-US" sz="4000" b="1" dirty="0" smtClean="0">
                <a:latin typeface="Cambria" pitchFamily="18" charset="0"/>
              </a:rPr>
              <a:t>3:14-15</a:t>
            </a:r>
            <a:endParaRPr lang="en-US" sz="4000" b="1" dirty="0">
              <a:latin typeface="Cambria" pitchFamily="18" charset="0"/>
            </a:endParaRPr>
          </a:p>
          <a:p>
            <a:r>
              <a:rPr lang="en-US" sz="2800" i="1" dirty="0">
                <a:latin typeface="Cambria" pitchFamily="18" charset="0"/>
              </a:rPr>
              <a:t>     14 </a:t>
            </a:r>
            <a:r>
              <a:rPr lang="en-US" sz="2800" i="1" dirty="0" smtClean="0">
                <a:latin typeface="Cambria" pitchFamily="18" charset="0"/>
              </a:rPr>
              <a:t>But </a:t>
            </a:r>
            <a:r>
              <a:rPr lang="en-US" sz="2800" i="1" dirty="0">
                <a:latin typeface="Cambria" pitchFamily="18" charset="0"/>
              </a:rPr>
              <a:t>and if ye suffer for righteousness' sake, happy are ye: and be not afraid of their terror, neither be troubled; </a:t>
            </a:r>
            <a:r>
              <a:rPr lang="en-US" sz="2800" i="1" dirty="0" smtClean="0">
                <a:latin typeface="Cambria" pitchFamily="18" charset="0"/>
              </a:rPr>
              <a:t>15 </a:t>
            </a:r>
            <a:r>
              <a:rPr lang="en-US" sz="2800" i="1" dirty="0">
                <a:latin typeface="Cambria" pitchFamily="18" charset="0"/>
              </a:rPr>
              <a:t>But sanctify the Lord God in your hearts: and </a:t>
            </a:r>
            <a:r>
              <a:rPr lang="en-US" sz="2800" i="1" dirty="0">
                <a:solidFill>
                  <a:srgbClr val="FFFF00"/>
                </a:solidFill>
                <a:latin typeface="Cambria" pitchFamily="18" charset="0"/>
              </a:rPr>
              <a:t>be ready always to give an answer to every man that </a:t>
            </a:r>
            <a:r>
              <a:rPr lang="en-US" sz="2800" i="1" dirty="0" err="1">
                <a:solidFill>
                  <a:srgbClr val="FFFF00"/>
                </a:solidFill>
                <a:latin typeface="Cambria" pitchFamily="18" charset="0"/>
              </a:rPr>
              <a:t>asketh</a:t>
            </a:r>
            <a:r>
              <a:rPr lang="en-US" sz="2800" i="1" dirty="0">
                <a:solidFill>
                  <a:srgbClr val="FFFF00"/>
                </a:solidFill>
                <a:latin typeface="Cambria" pitchFamily="18" charset="0"/>
              </a:rPr>
              <a:t> you a reason of the hope that is in you with meekness and fear: </a:t>
            </a:r>
          </a:p>
        </p:txBody>
      </p:sp>
    </p:spTree>
    <p:extLst>
      <p:ext uri="{BB962C8B-B14F-4D97-AF65-F5344CB8AC3E}">
        <p14:creationId xmlns:p14="http://schemas.microsoft.com/office/powerpoint/2010/main" val="11734942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arn(inVertical)">
                                      <p:cBhvr>
                                        <p:cTn id="7" dur="500"/>
                                        <p:tgtEl>
                                          <p:spTgt spid="5">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barn(inVertical)">
                                      <p:cBhvr>
                                        <p:cTn id="1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September 19, 2012</a:t>
            </a:r>
            <a:endParaRPr lang="en-US"/>
          </a:p>
        </p:txBody>
      </p:sp>
      <p:sp>
        <p:nvSpPr>
          <p:cNvPr id="3" name="Footer Placeholder 2"/>
          <p:cNvSpPr>
            <a:spLocks noGrp="1"/>
          </p:cNvSpPr>
          <p:nvPr>
            <p:ph type="ftr" sz="quarter" idx="11"/>
          </p:nvPr>
        </p:nvSpPr>
        <p:spPr/>
        <p:txBody>
          <a:bodyPr/>
          <a:lstStyle/>
          <a:p>
            <a:r>
              <a:rPr lang="en-US" smtClean="0"/>
              <a:t>The Present Truth</a:t>
            </a:r>
            <a:endParaRPr lang="en-US"/>
          </a:p>
        </p:txBody>
      </p:sp>
      <p:sp>
        <p:nvSpPr>
          <p:cNvPr id="4" name="Slide Number Placeholder 3"/>
          <p:cNvSpPr>
            <a:spLocks noGrp="1"/>
          </p:cNvSpPr>
          <p:nvPr>
            <p:ph type="sldNum" sz="quarter" idx="12"/>
          </p:nvPr>
        </p:nvSpPr>
        <p:spPr/>
        <p:txBody>
          <a:bodyPr/>
          <a:lstStyle/>
          <a:p>
            <a:fld id="{1CF5000F-BF8E-40C6-9BB9-621DAA495B96}" type="slidenum">
              <a:rPr lang="en-US" smtClean="0"/>
              <a:pPr/>
              <a:t>8</a:t>
            </a:fld>
            <a:endParaRPr lang="en-US"/>
          </a:p>
        </p:txBody>
      </p:sp>
      <p:sp>
        <p:nvSpPr>
          <p:cNvPr id="5" name="Rectangle 4"/>
          <p:cNvSpPr/>
          <p:nvPr/>
        </p:nvSpPr>
        <p:spPr>
          <a:xfrm>
            <a:off x="152400" y="152400"/>
            <a:ext cx="8763000" cy="5739289"/>
          </a:xfrm>
          <a:prstGeom prst="rect">
            <a:avLst/>
          </a:prstGeom>
        </p:spPr>
        <p:txBody>
          <a:bodyPr wrap="square">
            <a:spAutoFit/>
          </a:bodyPr>
          <a:lstStyle/>
          <a:p>
            <a:r>
              <a:rPr lang="en-US" sz="3200" b="1" spc="-150" dirty="0" smtClean="0">
                <a:latin typeface="Cambria" pitchFamily="18" charset="0"/>
              </a:rPr>
              <a:t>IT.BECOMETH.US.TO.FULFIL.ALL.RIGHTEOUSNESS   </a:t>
            </a:r>
          </a:p>
          <a:p>
            <a:r>
              <a:rPr lang="en-US" b="1" dirty="0" smtClean="0">
                <a:latin typeface="Cambria" pitchFamily="18" charset="0"/>
              </a:rPr>
              <a:t>61-1001</a:t>
            </a:r>
            <a:endParaRPr lang="en-US" sz="2600" b="1" dirty="0" smtClean="0">
              <a:latin typeface="Cambria" pitchFamily="18" charset="0"/>
            </a:endParaRPr>
          </a:p>
          <a:p>
            <a:r>
              <a:rPr lang="en-US" sz="2600" dirty="0">
                <a:latin typeface="Cambria" pitchFamily="18" charset="0"/>
              </a:rPr>
              <a:t>	</a:t>
            </a:r>
            <a:r>
              <a:rPr lang="en-US" sz="2600" dirty="0" smtClean="0">
                <a:latin typeface="Cambria" pitchFamily="18" charset="0"/>
              </a:rPr>
              <a:t>102  </a:t>
            </a:r>
            <a:r>
              <a:rPr lang="en-US" sz="2600" dirty="0" smtClean="0">
                <a:latin typeface="Cambria" pitchFamily="18" charset="0"/>
              </a:rPr>
              <a:t>Noah </a:t>
            </a:r>
            <a:r>
              <a:rPr lang="en-US" sz="2600" dirty="0" smtClean="0">
                <a:latin typeface="Cambria" pitchFamily="18" charset="0"/>
              </a:rPr>
              <a:t>knew… </a:t>
            </a:r>
            <a:r>
              <a:rPr lang="en-US" sz="2600" dirty="0" smtClean="0">
                <a:latin typeface="Cambria" pitchFamily="18" charset="0"/>
              </a:rPr>
              <a:t>there </a:t>
            </a:r>
            <a:r>
              <a:rPr lang="en-US" sz="2600" dirty="0" smtClean="0">
                <a:latin typeface="Cambria" pitchFamily="18" charset="0"/>
              </a:rPr>
              <a:t>was coming a </a:t>
            </a:r>
            <a:r>
              <a:rPr lang="en-US" sz="2600" dirty="0" smtClean="0">
                <a:latin typeface="Cambria" pitchFamily="18" charset="0"/>
              </a:rPr>
              <a:t>flood… the </a:t>
            </a:r>
            <a:r>
              <a:rPr lang="en-US" sz="2600" dirty="0" smtClean="0">
                <a:latin typeface="Cambria" pitchFamily="18" charset="0"/>
              </a:rPr>
              <a:t>rains would pour out of the skies, like rivers opening up, although it was firmly against scientific matters in that day. The scientists, no doubt, criticized Noah, and said, "We can scientifically prove to you that there's no water up there…” And they were great scientists… </a:t>
            </a:r>
            <a:r>
              <a:rPr lang="en-US" sz="2600" dirty="0" smtClean="0">
                <a:latin typeface="Cambria" pitchFamily="18" charset="0"/>
              </a:rPr>
              <a:t>They </a:t>
            </a:r>
            <a:r>
              <a:rPr lang="en-US" sz="2600" dirty="0" smtClean="0">
                <a:latin typeface="Cambria" pitchFamily="18" charset="0"/>
              </a:rPr>
              <a:t>could prove that there was no water there. But it was becoming to Noah, after he'd </a:t>
            </a:r>
            <a:r>
              <a:rPr lang="en-US" sz="2600" dirty="0" err="1" smtClean="0">
                <a:latin typeface="Cambria" pitchFamily="18" charset="0"/>
              </a:rPr>
              <a:t>knowed</a:t>
            </a:r>
            <a:r>
              <a:rPr lang="en-US" sz="2600" dirty="0" smtClean="0">
                <a:latin typeface="Cambria" pitchFamily="18" charset="0"/>
              </a:rPr>
              <a:t> the plan of God, hammered away on the ark, for he </a:t>
            </a:r>
            <a:r>
              <a:rPr lang="en-US" sz="2600" dirty="0" err="1" smtClean="0">
                <a:latin typeface="Cambria" pitchFamily="18" charset="0"/>
              </a:rPr>
              <a:t>knowed</a:t>
            </a:r>
            <a:r>
              <a:rPr lang="en-US" sz="2600" dirty="0" smtClean="0">
                <a:latin typeface="Cambria" pitchFamily="18" charset="0"/>
              </a:rPr>
              <a:t> that only that ark would be the only thing that would float. </a:t>
            </a:r>
            <a:r>
              <a:rPr lang="en-US" sz="2600" dirty="0" smtClean="0">
                <a:solidFill>
                  <a:srgbClr val="FFFF00"/>
                </a:solidFill>
                <a:latin typeface="Cambria" pitchFamily="18" charset="0"/>
              </a:rPr>
              <a:t>No matter, if it was scientifically proven there was no water there, </a:t>
            </a:r>
            <a:r>
              <a:rPr lang="en-US" sz="2600" b="1" dirty="0" smtClean="0">
                <a:solidFill>
                  <a:srgbClr val="FFFF00"/>
                </a:solidFill>
                <a:latin typeface="Cambria" pitchFamily="18" charset="0"/>
              </a:rPr>
              <a:t>if the Word of God had said it would rain, it's going to rain.</a:t>
            </a:r>
            <a:endParaRPr lang="en-US" sz="2600" b="1" dirty="0">
              <a:solidFill>
                <a:srgbClr val="FFFF00"/>
              </a:solidFill>
              <a:latin typeface="Cambria" pitchFamily="18" charset="0"/>
            </a:endParaRPr>
          </a:p>
        </p:txBody>
      </p:sp>
    </p:spTree>
    <p:extLst>
      <p:ext uri="{BB962C8B-B14F-4D97-AF65-F5344CB8AC3E}">
        <p14:creationId xmlns:p14="http://schemas.microsoft.com/office/powerpoint/2010/main" val="1244108968"/>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06-20-2012</a:t>
            </a:r>
            <a:endParaRPr lang="en-US"/>
          </a:p>
        </p:txBody>
      </p:sp>
      <p:sp>
        <p:nvSpPr>
          <p:cNvPr id="3" name="Footer Placeholder 2"/>
          <p:cNvSpPr>
            <a:spLocks noGrp="1"/>
          </p:cNvSpPr>
          <p:nvPr>
            <p:ph type="ftr" sz="quarter" idx="11"/>
          </p:nvPr>
        </p:nvSpPr>
        <p:spPr/>
        <p:txBody>
          <a:bodyPr/>
          <a:lstStyle/>
          <a:p>
            <a:r>
              <a:rPr lang="en-US" smtClean="0"/>
              <a:t>Here I Stand</a:t>
            </a:r>
            <a:endParaRPr lang="en-US"/>
          </a:p>
        </p:txBody>
      </p:sp>
      <p:sp>
        <p:nvSpPr>
          <p:cNvPr id="4" name="Slide Number Placeholder 3"/>
          <p:cNvSpPr>
            <a:spLocks noGrp="1"/>
          </p:cNvSpPr>
          <p:nvPr>
            <p:ph type="sldNum" sz="quarter" idx="12"/>
          </p:nvPr>
        </p:nvSpPr>
        <p:spPr/>
        <p:txBody>
          <a:bodyPr/>
          <a:lstStyle/>
          <a:p>
            <a:fld id="{E219F1D4-52E8-4354-B800-1231891939AA}" type="slidenum">
              <a:rPr lang="en-US" smtClean="0"/>
              <a:pPr/>
              <a:t>9</a:t>
            </a:fld>
            <a:endParaRPr lang="en-US"/>
          </a:p>
        </p:txBody>
      </p:sp>
      <p:sp>
        <p:nvSpPr>
          <p:cNvPr id="5" name="Rectangle 4"/>
          <p:cNvSpPr/>
          <p:nvPr/>
        </p:nvSpPr>
        <p:spPr>
          <a:xfrm>
            <a:off x="304800" y="152400"/>
            <a:ext cx="8534400" cy="4093428"/>
          </a:xfrm>
          <a:prstGeom prst="rect">
            <a:avLst/>
          </a:prstGeom>
        </p:spPr>
        <p:txBody>
          <a:bodyPr wrap="square">
            <a:spAutoFit/>
          </a:bodyPr>
          <a:lstStyle/>
          <a:p>
            <a:r>
              <a:rPr lang="en-US" sz="3600" b="1" spc="-150" dirty="0" smtClean="0">
                <a:latin typeface="Cambria" pitchFamily="18" charset="0"/>
              </a:rPr>
              <a:t>A.GREATER.THAN.SOLOMON.IS.HERE</a:t>
            </a:r>
            <a:endParaRPr lang="en-US" sz="3600" b="1" spc="-150" dirty="0">
              <a:latin typeface="Cambria" pitchFamily="18" charset="0"/>
            </a:endParaRPr>
          </a:p>
          <a:p>
            <a:r>
              <a:rPr lang="en-US" sz="2800" dirty="0" smtClean="0">
                <a:latin typeface="Cambria" pitchFamily="18" charset="0"/>
              </a:rPr>
              <a:t>	98 Do </a:t>
            </a:r>
            <a:r>
              <a:rPr lang="en-US" sz="2800" dirty="0">
                <a:latin typeface="Cambria" pitchFamily="18" charset="0"/>
              </a:rPr>
              <a:t>you believe He would have anything to do with a hypocrite? Jesus? No, sir. Do you believe He'd associate Himself in lies? Not our God. No. </a:t>
            </a:r>
            <a:r>
              <a:rPr lang="en-US" sz="2800" b="1" dirty="0">
                <a:solidFill>
                  <a:srgbClr val="FFFF00"/>
                </a:solidFill>
                <a:latin typeface="Cambria" pitchFamily="18" charset="0"/>
              </a:rPr>
              <a:t>But our God is responsible for His Word. </a:t>
            </a:r>
            <a:r>
              <a:rPr lang="en-US" sz="2800" dirty="0" smtClean="0">
                <a:latin typeface="Cambria" pitchFamily="18" charset="0"/>
              </a:rPr>
              <a:t>And </a:t>
            </a:r>
            <a:r>
              <a:rPr lang="en-US" sz="2800" dirty="0">
                <a:latin typeface="Cambria" pitchFamily="18" charset="0"/>
              </a:rPr>
              <a:t>humbly, He's permitting this to be done, not because He has to, but to show the people that He is God and keeps His promise, God</a:t>
            </a:r>
            <a:r>
              <a:rPr lang="en-US" sz="2800" dirty="0" smtClean="0">
                <a:latin typeface="Cambria" pitchFamily="18" charset="0"/>
              </a:rPr>
              <a:t>.</a:t>
            </a:r>
          </a:p>
          <a:p>
            <a:pPr algn="r"/>
            <a:r>
              <a:rPr lang="en-US" sz="2800" dirty="0">
                <a:latin typeface="Cambria" pitchFamily="18" charset="0"/>
              </a:rPr>
              <a:t> 62-0725</a:t>
            </a:r>
          </a:p>
        </p:txBody>
      </p:sp>
    </p:spTree>
    <p:extLst>
      <p:ext uri="{BB962C8B-B14F-4D97-AF65-F5344CB8AC3E}">
        <p14:creationId xmlns:p14="http://schemas.microsoft.com/office/powerpoint/2010/main" val="34932232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1631</TotalTime>
  <Words>583</Words>
  <Application>Microsoft Office PowerPoint</Application>
  <PresentationFormat>On-screen Show (4:3)</PresentationFormat>
  <Paragraphs>187</Paragraphs>
  <Slides>29</Slides>
  <Notes>15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Module</vt:lpstr>
      <vt:lpstr>PowerPoint Presentation</vt:lpstr>
      <vt:lpstr>The Present  Truth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“Fear of the Lord”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in the Vision</dc:title>
  <dc:creator>Barry Coffey</dc:creator>
  <cp:lastModifiedBy>Barry Coffey</cp:lastModifiedBy>
  <cp:revision>64</cp:revision>
  <dcterms:created xsi:type="dcterms:W3CDTF">2008-09-26T16:42:00Z</dcterms:created>
  <dcterms:modified xsi:type="dcterms:W3CDTF">2012-09-19T23:21:00Z</dcterms:modified>
</cp:coreProperties>
</file>