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60" r:id="rId1"/>
  </p:sldMasterIdLst>
  <p:notesMasterIdLst>
    <p:notesMasterId r:id="rId68"/>
  </p:notesMasterIdLst>
  <p:sldIdLst>
    <p:sldId id="418" r:id="rId2"/>
    <p:sldId id="419" r:id="rId3"/>
    <p:sldId id="442" r:id="rId4"/>
    <p:sldId id="366" r:id="rId5"/>
    <p:sldId id="446" r:id="rId6"/>
    <p:sldId id="447" r:id="rId7"/>
    <p:sldId id="448" r:id="rId8"/>
    <p:sldId id="449" r:id="rId9"/>
    <p:sldId id="450" r:id="rId10"/>
    <p:sldId id="451" r:id="rId11"/>
    <p:sldId id="481" r:id="rId12"/>
    <p:sldId id="452" r:id="rId13"/>
    <p:sldId id="463" r:id="rId14"/>
    <p:sldId id="483" r:id="rId15"/>
    <p:sldId id="484" r:id="rId16"/>
    <p:sldId id="485" r:id="rId17"/>
    <p:sldId id="482" r:id="rId18"/>
    <p:sldId id="464" r:id="rId19"/>
    <p:sldId id="466" r:id="rId20"/>
    <p:sldId id="467" r:id="rId21"/>
    <p:sldId id="465" r:id="rId22"/>
    <p:sldId id="468" r:id="rId23"/>
    <p:sldId id="462" r:id="rId24"/>
    <p:sldId id="455" r:id="rId25"/>
    <p:sldId id="486" r:id="rId26"/>
    <p:sldId id="487" r:id="rId27"/>
    <p:sldId id="488" r:id="rId28"/>
    <p:sldId id="490" r:id="rId29"/>
    <p:sldId id="491" r:id="rId30"/>
    <p:sldId id="489" r:id="rId31"/>
    <p:sldId id="453" r:id="rId32"/>
    <p:sldId id="454" r:id="rId33"/>
    <p:sldId id="456" r:id="rId34"/>
    <p:sldId id="457" r:id="rId35"/>
    <p:sldId id="458" r:id="rId36"/>
    <p:sldId id="460" r:id="rId37"/>
    <p:sldId id="461" r:id="rId38"/>
    <p:sldId id="459" r:id="rId39"/>
    <p:sldId id="469" r:id="rId40"/>
    <p:sldId id="470" r:id="rId41"/>
    <p:sldId id="471" r:id="rId42"/>
    <p:sldId id="472" r:id="rId43"/>
    <p:sldId id="473" r:id="rId44"/>
    <p:sldId id="477" r:id="rId45"/>
    <p:sldId id="478" r:id="rId46"/>
    <p:sldId id="371" r:id="rId47"/>
    <p:sldId id="381" r:id="rId48"/>
    <p:sldId id="382" r:id="rId49"/>
    <p:sldId id="377" r:id="rId50"/>
    <p:sldId id="376" r:id="rId51"/>
    <p:sldId id="372" r:id="rId52"/>
    <p:sldId id="383" r:id="rId53"/>
    <p:sldId id="384" r:id="rId54"/>
    <p:sldId id="386" r:id="rId55"/>
    <p:sldId id="359" r:id="rId56"/>
    <p:sldId id="387" r:id="rId57"/>
    <p:sldId id="380" r:id="rId58"/>
    <p:sldId id="375" r:id="rId59"/>
    <p:sldId id="286" r:id="rId60"/>
    <p:sldId id="301" r:id="rId61"/>
    <p:sldId id="334" r:id="rId62"/>
    <p:sldId id="342" r:id="rId63"/>
    <p:sldId id="343" r:id="rId64"/>
    <p:sldId id="346" r:id="rId65"/>
    <p:sldId id="347" r:id="rId66"/>
    <p:sldId id="411"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0330" autoAdjust="0"/>
    <p:restoredTop sz="94660"/>
  </p:normalViewPr>
  <p:slideViewPr>
    <p:cSldViewPr>
      <p:cViewPr varScale="1">
        <p:scale>
          <a:sx n="91" d="100"/>
          <a:sy n="91" d="100"/>
        </p:scale>
        <p:origin x="-108" y="-360"/>
      </p:cViewPr>
      <p:guideLst>
        <p:guide orient="horz" pos="2160"/>
        <p:guide pos="2880"/>
      </p:guideLst>
    </p:cSldViewPr>
  </p:slideViewPr>
  <p:notesTextViewPr>
    <p:cViewPr>
      <p:scale>
        <a:sx n="1" d="1"/>
        <a:sy n="1" d="1"/>
      </p:scale>
      <p:origin x="0" y="0"/>
    </p:cViewPr>
  </p:notesTextViewPr>
  <p:sorterViewPr>
    <p:cViewPr>
      <p:scale>
        <a:sx n="120" d="100"/>
        <a:sy n="120" d="100"/>
      </p:scale>
      <p:origin x="0" y="3438"/>
    </p:cViewPr>
  </p:sorterViewPr>
  <p:notesViewPr>
    <p:cSldViewPr>
      <p:cViewPr varScale="1">
        <p:scale>
          <a:sx n="87" d="100"/>
          <a:sy n="87" d="100"/>
        </p:scale>
        <p:origin x="-354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33CD45-40CE-468F-8BA7-833E818151F2}" type="datetimeFigureOut">
              <a:rPr lang="en-US" smtClean="0"/>
              <a:t>8/5/2012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87A514-3E24-4F86-B4F3-35A6A50D5DC7}" type="slidenum">
              <a:rPr lang="en-US" smtClean="0"/>
              <a:t>‹#›</a:t>
            </a:fld>
            <a:endParaRPr lang="en-US"/>
          </a:p>
        </p:txBody>
      </p:sp>
    </p:spTree>
    <p:extLst>
      <p:ext uri="{BB962C8B-B14F-4D97-AF65-F5344CB8AC3E}">
        <p14:creationId xmlns:p14="http://schemas.microsoft.com/office/powerpoint/2010/main" val="2963779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311529-B5A0-4A6E-A343-2DC3B227197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21</a:t>
            </a:fld>
            <a:endParaRPr lang="en-US"/>
          </a:p>
        </p:txBody>
      </p:sp>
    </p:spTree>
    <p:extLst>
      <p:ext uri="{BB962C8B-B14F-4D97-AF65-F5344CB8AC3E}">
        <p14:creationId xmlns:p14="http://schemas.microsoft.com/office/powerpoint/2010/main" val="827263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22</a:t>
            </a:fld>
            <a:endParaRPr lang="en-US"/>
          </a:p>
        </p:txBody>
      </p:sp>
    </p:spTree>
    <p:extLst>
      <p:ext uri="{BB962C8B-B14F-4D97-AF65-F5344CB8AC3E}">
        <p14:creationId xmlns:p14="http://schemas.microsoft.com/office/powerpoint/2010/main" val="827742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23</a:t>
            </a:fld>
            <a:endParaRPr lang="en-US"/>
          </a:p>
        </p:txBody>
      </p:sp>
    </p:spTree>
    <p:extLst>
      <p:ext uri="{BB962C8B-B14F-4D97-AF65-F5344CB8AC3E}">
        <p14:creationId xmlns:p14="http://schemas.microsoft.com/office/powerpoint/2010/main" val="3569557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24</a:t>
            </a:fld>
            <a:endParaRPr lang="en-US"/>
          </a:p>
        </p:txBody>
      </p:sp>
    </p:spTree>
    <p:extLst>
      <p:ext uri="{BB962C8B-B14F-4D97-AF65-F5344CB8AC3E}">
        <p14:creationId xmlns:p14="http://schemas.microsoft.com/office/powerpoint/2010/main" val="3905429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25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27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28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29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31</a:t>
            </a:fld>
            <a:endParaRPr lang="en-US"/>
          </a:p>
        </p:txBody>
      </p:sp>
    </p:spTree>
    <p:extLst>
      <p:ext uri="{BB962C8B-B14F-4D97-AF65-F5344CB8AC3E}">
        <p14:creationId xmlns:p14="http://schemas.microsoft.com/office/powerpoint/2010/main" val="18449387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32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765122-C3CB-4FA0-9811-A855F797AF4C}"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33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34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35</a:t>
            </a:fld>
            <a:endParaRPr lang="en-US"/>
          </a:p>
        </p:txBody>
      </p:sp>
    </p:spTree>
    <p:extLst>
      <p:ext uri="{BB962C8B-B14F-4D97-AF65-F5344CB8AC3E}">
        <p14:creationId xmlns:p14="http://schemas.microsoft.com/office/powerpoint/2010/main" val="6848755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36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37</a:t>
            </a:fld>
            <a:endParaRPr lang="en-US"/>
          </a:p>
        </p:txBody>
      </p:sp>
    </p:spTree>
    <p:extLst>
      <p:ext uri="{BB962C8B-B14F-4D97-AF65-F5344CB8AC3E}">
        <p14:creationId xmlns:p14="http://schemas.microsoft.com/office/powerpoint/2010/main" val="11679512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38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39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40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41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42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9</a:t>
            </a:fld>
            <a:endParaRPr lang="en-US"/>
          </a:p>
        </p:txBody>
      </p:sp>
    </p:spTree>
    <p:extLst>
      <p:ext uri="{BB962C8B-B14F-4D97-AF65-F5344CB8AC3E}">
        <p14:creationId xmlns:p14="http://schemas.microsoft.com/office/powerpoint/2010/main" val="23619403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43</a:t>
            </a:fld>
            <a:endParaRPr lang="en-US"/>
          </a:p>
        </p:txBody>
      </p:sp>
    </p:spTree>
    <p:extLst>
      <p:ext uri="{BB962C8B-B14F-4D97-AF65-F5344CB8AC3E}">
        <p14:creationId xmlns:p14="http://schemas.microsoft.com/office/powerpoint/2010/main" val="30315696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44</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45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12</a:t>
            </a:fld>
            <a:endParaRPr lang="en-US"/>
          </a:p>
        </p:txBody>
      </p:sp>
    </p:spTree>
    <p:extLst>
      <p:ext uri="{BB962C8B-B14F-4D97-AF65-F5344CB8AC3E}">
        <p14:creationId xmlns:p14="http://schemas.microsoft.com/office/powerpoint/2010/main" val="664309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13</a:t>
            </a:fld>
            <a:endParaRPr lang="en-US"/>
          </a:p>
        </p:txBody>
      </p:sp>
    </p:spTree>
    <p:extLst>
      <p:ext uri="{BB962C8B-B14F-4D97-AF65-F5344CB8AC3E}">
        <p14:creationId xmlns:p14="http://schemas.microsoft.com/office/powerpoint/2010/main" val="3130932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17</a:t>
            </a:fld>
            <a:endParaRPr lang="en-US"/>
          </a:p>
        </p:txBody>
      </p:sp>
    </p:spTree>
    <p:extLst>
      <p:ext uri="{BB962C8B-B14F-4D97-AF65-F5344CB8AC3E}">
        <p14:creationId xmlns:p14="http://schemas.microsoft.com/office/powerpoint/2010/main" val="664309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18</a:t>
            </a:fld>
            <a:endParaRPr lang="en-US"/>
          </a:p>
        </p:txBody>
      </p:sp>
    </p:spTree>
    <p:extLst>
      <p:ext uri="{BB962C8B-B14F-4D97-AF65-F5344CB8AC3E}">
        <p14:creationId xmlns:p14="http://schemas.microsoft.com/office/powerpoint/2010/main" val="2956328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19</a:t>
            </a:fld>
            <a:endParaRPr lang="en-US"/>
          </a:p>
        </p:txBody>
      </p:sp>
    </p:spTree>
    <p:extLst>
      <p:ext uri="{BB962C8B-B14F-4D97-AF65-F5344CB8AC3E}">
        <p14:creationId xmlns:p14="http://schemas.microsoft.com/office/powerpoint/2010/main" val="2108073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08-05-12</a:t>
            </a:r>
            <a:endParaRPr lang="en-US"/>
          </a:p>
        </p:txBody>
      </p:sp>
      <p:sp>
        <p:nvSpPr>
          <p:cNvPr id="5" name="Footer Placeholder 4"/>
          <p:cNvSpPr>
            <a:spLocks noGrp="1"/>
          </p:cNvSpPr>
          <p:nvPr>
            <p:ph type="ftr" sz="quarter" idx="11"/>
          </p:nvPr>
        </p:nvSpPr>
        <p:spPr/>
        <p:txBody>
          <a:bodyPr/>
          <a:lstStyle/>
          <a:p>
            <a:pPr algn="r"/>
            <a:r>
              <a:rPr lang="en-US" smtClean="0"/>
              <a:t>Present Truth 5</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08-05-12</a:t>
            </a:r>
            <a:endParaRPr lang="en-US"/>
          </a:p>
        </p:txBody>
      </p:sp>
      <p:sp>
        <p:nvSpPr>
          <p:cNvPr id="5" name="Footer Placeholder 4"/>
          <p:cNvSpPr>
            <a:spLocks noGrp="1"/>
          </p:cNvSpPr>
          <p:nvPr>
            <p:ph type="ftr" sz="quarter" idx="11"/>
          </p:nvPr>
        </p:nvSpPr>
        <p:spPr/>
        <p:txBody>
          <a:bodyPr/>
          <a:lstStyle/>
          <a:p>
            <a:pPr algn="r"/>
            <a:r>
              <a:rPr lang="en-US" smtClean="0"/>
              <a:t>Present Truth 5</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transition spd="slow">
    <p:randomBar dir="vert"/>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08-05-12</a:t>
            </a:r>
            <a:endParaRPr lang="en-US"/>
          </a:p>
        </p:txBody>
      </p:sp>
      <p:sp>
        <p:nvSpPr>
          <p:cNvPr id="5" name="Footer Placeholder 4"/>
          <p:cNvSpPr>
            <a:spLocks noGrp="1"/>
          </p:cNvSpPr>
          <p:nvPr>
            <p:ph type="ftr" sz="quarter" idx="11"/>
          </p:nvPr>
        </p:nvSpPr>
        <p:spPr/>
        <p:txBody>
          <a:bodyPr/>
          <a:lstStyle/>
          <a:p>
            <a:pPr algn="r"/>
            <a:r>
              <a:rPr lang="en-US" smtClean="0"/>
              <a:t>Present Truth 5</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transition spd="slow">
    <p:randomBar dir="ver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08-05-12</a:t>
            </a:r>
            <a:endParaRPr lang="en-US"/>
          </a:p>
        </p:txBody>
      </p:sp>
      <p:sp>
        <p:nvSpPr>
          <p:cNvPr id="5" name="Footer Placeholder 4"/>
          <p:cNvSpPr>
            <a:spLocks noGrp="1"/>
          </p:cNvSpPr>
          <p:nvPr>
            <p:ph type="ftr" sz="quarter" idx="11"/>
          </p:nvPr>
        </p:nvSpPr>
        <p:spPr/>
        <p:txBody>
          <a:bodyPr/>
          <a:lstStyle/>
          <a:p>
            <a:pPr algn="r"/>
            <a:r>
              <a:rPr lang="en-US" smtClean="0"/>
              <a:t>Present Truth 5</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08-05-12</a:t>
            </a:r>
            <a:endParaRPr lang="en-US"/>
          </a:p>
        </p:txBody>
      </p:sp>
      <p:sp>
        <p:nvSpPr>
          <p:cNvPr id="5" name="Footer Placeholder 4"/>
          <p:cNvSpPr>
            <a:spLocks noGrp="1"/>
          </p:cNvSpPr>
          <p:nvPr>
            <p:ph type="ftr" sz="quarter" idx="11"/>
          </p:nvPr>
        </p:nvSpPr>
        <p:spPr/>
        <p:txBody>
          <a:bodyPr/>
          <a:lstStyle/>
          <a:p>
            <a:pPr algn="r"/>
            <a:r>
              <a:rPr lang="en-US" smtClean="0"/>
              <a:t>Present Truth 5</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08-05-12</a:t>
            </a:r>
            <a:endParaRPr lang="en-US"/>
          </a:p>
        </p:txBody>
      </p:sp>
      <p:sp>
        <p:nvSpPr>
          <p:cNvPr id="6" name="Footer Placeholder 5"/>
          <p:cNvSpPr>
            <a:spLocks noGrp="1"/>
          </p:cNvSpPr>
          <p:nvPr>
            <p:ph type="ftr" sz="quarter" idx="11"/>
          </p:nvPr>
        </p:nvSpPr>
        <p:spPr/>
        <p:txBody>
          <a:bodyPr/>
          <a:lstStyle/>
          <a:p>
            <a:pPr algn="r"/>
            <a:r>
              <a:rPr lang="en-US" smtClean="0"/>
              <a:t>Present Truth 5</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08-05-12</a:t>
            </a:r>
            <a:endParaRPr lang="en-US"/>
          </a:p>
        </p:txBody>
      </p:sp>
      <p:sp>
        <p:nvSpPr>
          <p:cNvPr id="8" name="Footer Placeholder 7"/>
          <p:cNvSpPr>
            <a:spLocks noGrp="1"/>
          </p:cNvSpPr>
          <p:nvPr>
            <p:ph type="ftr" sz="quarter" idx="11"/>
          </p:nvPr>
        </p:nvSpPr>
        <p:spPr/>
        <p:txBody>
          <a:bodyPr/>
          <a:lstStyle/>
          <a:p>
            <a:pPr algn="r"/>
            <a:r>
              <a:rPr lang="en-US" smtClean="0"/>
              <a:t>Present Truth 5</a:t>
            </a: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08-05-12</a:t>
            </a:r>
            <a:endParaRPr lang="en-US"/>
          </a:p>
        </p:txBody>
      </p:sp>
      <p:sp>
        <p:nvSpPr>
          <p:cNvPr id="4" name="Footer Placeholder 3"/>
          <p:cNvSpPr>
            <a:spLocks noGrp="1"/>
          </p:cNvSpPr>
          <p:nvPr>
            <p:ph type="ftr" sz="quarter" idx="11"/>
          </p:nvPr>
        </p:nvSpPr>
        <p:spPr/>
        <p:txBody>
          <a:bodyPr/>
          <a:lstStyle/>
          <a:p>
            <a:pPr algn="r"/>
            <a:r>
              <a:rPr lang="en-US" smtClean="0"/>
              <a:t>Present Truth 5</a:t>
            </a: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transition spd="slow">
    <p:randomBar dir="ver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pPr algn="r"/>
            <a:r>
              <a:rPr lang="en-US" smtClean="0"/>
              <a:t>Present Truth 5</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transition spd="slow">
    <p:randomBar dir="ver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08-05-12</a:t>
            </a:r>
            <a:endParaRPr lang="en-US"/>
          </a:p>
        </p:txBody>
      </p:sp>
      <p:sp>
        <p:nvSpPr>
          <p:cNvPr id="6" name="Footer Placeholder 5"/>
          <p:cNvSpPr>
            <a:spLocks noGrp="1"/>
          </p:cNvSpPr>
          <p:nvPr>
            <p:ph type="ftr" sz="quarter" idx="11"/>
          </p:nvPr>
        </p:nvSpPr>
        <p:spPr/>
        <p:txBody>
          <a:bodyPr/>
          <a:lstStyle/>
          <a:p>
            <a:pPr algn="r"/>
            <a:r>
              <a:rPr lang="en-US" smtClean="0"/>
              <a:t>Present Truth 5</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randomBar dir="vert"/>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08-05-12</a:t>
            </a:r>
            <a:endParaRPr lang="en-US"/>
          </a:p>
        </p:txBody>
      </p:sp>
      <p:sp>
        <p:nvSpPr>
          <p:cNvPr id="6" name="Footer Placeholder 5"/>
          <p:cNvSpPr>
            <a:spLocks noGrp="1"/>
          </p:cNvSpPr>
          <p:nvPr>
            <p:ph type="ftr" sz="quarter" idx="11"/>
          </p:nvPr>
        </p:nvSpPr>
        <p:spPr/>
        <p:txBody>
          <a:bodyPr/>
          <a:lstStyle/>
          <a:p>
            <a:pPr algn="r"/>
            <a:r>
              <a:rPr lang="en-US" smtClean="0"/>
              <a:t>Present Truth 5</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transition spd="slow">
    <p:randomBar dir="vert"/>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r>
              <a:rPr lang="en-US" smtClean="0"/>
              <a:t>08-05-12</a:t>
            </a:r>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r>
              <a:rPr lang="en-US" smtClean="0"/>
              <a:t>Present Truth 5</a:t>
            </a: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ransition spd="slow">
    <p:randomBar dir="vert"/>
  </p:transition>
  <p:hf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304800" y="228600"/>
            <a:ext cx="7772400" cy="1470025"/>
          </a:xfrm>
        </p:spPr>
        <p:txBody>
          <a:bodyPr/>
          <a:lstStyle/>
          <a:p>
            <a:r>
              <a:rPr lang="en-US" sz="7200" cap="none" dirty="0" smtClean="0">
                <a:solidFill>
                  <a:schemeClr val="tx1"/>
                </a:solidFill>
                <a:latin typeface="+mn-lt"/>
                <a:cs typeface="Shruti" pitchFamily="34" charset="0"/>
              </a:rPr>
              <a:t>The Present Truth </a:t>
            </a:r>
            <a:r>
              <a:rPr lang="en-US" sz="7200" cap="none" dirty="0" smtClean="0">
                <a:solidFill>
                  <a:schemeClr val="tx1"/>
                </a:solidFill>
                <a:latin typeface="+mn-lt"/>
                <a:cs typeface="Shruti" pitchFamily="34" charset="0"/>
              </a:rPr>
              <a:t>5</a:t>
            </a:r>
            <a:endParaRPr lang="en-US" sz="7200" cap="none" dirty="0">
              <a:solidFill>
                <a:schemeClr val="tx1"/>
              </a:solidFill>
              <a:latin typeface="+mn-lt"/>
              <a:cs typeface="Shruti" pitchFamily="34" charset="0"/>
            </a:endParaRPr>
          </a:p>
        </p:txBody>
      </p:sp>
      <p:sp>
        <p:nvSpPr>
          <p:cNvPr id="2" name="Rectangle 1"/>
          <p:cNvSpPr/>
          <p:nvPr/>
        </p:nvSpPr>
        <p:spPr>
          <a:xfrm>
            <a:off x="381000" y="1806476"/>
            <a:ext cx="3962400" cy="2677656"/>
          </a:xfrm>
          <a:prstGeom prst="rect">
            <a:avLst/>
          </a:prstGeom>
          <a:solidFill>
            <a:schemeClr val="bg2">
              <a:lumMod val="90000"/>
            </a:schemeClr>
          </a:solidFill>
        </p:spPr>
        <p:txBody>
          <a:bodyPr wrap="square">
            <a:spAutoFit/>
          </a:bodyPr>
          <a:lstStyle/>
          <a:p>
            <a:r>
              <a:rPr lang="en-US" sz="2400" i="1" dirty="0">
                <a:latin typeface="Cambria" pitchFamily="18" charset="0"/>
                <a:ea typeface="Calibri" pitchFamily="34" charset="0"/>
                <a:cs typeface="Times New Roman" pitchFamily="18" charset="0"/>
              </a:rPr>
              <a:t> </a:t>
            </a:r>
            <a:r>
              <a:rPr lang="en-US" sz="2400" i="1" dirty="0" smtClean="0">
                <a:latin typeface="Cambria" pitchFamily="18" charset="0"/>
                <a:ea typeface="Calibri" pitchFamily="34" charset="0"/>
                <a:cs typeface="Times New Roman" pitchFamily="18" charset="0"/>
              </a:rPr>
              <a:t>         Wherefore </a:t>
            </a:r>
            <a:r>
              <a:rPr lang="en-US" sz="2400" i="1" dirty="0">
                <a:latin typeface="Cambria" pitchFamily="18" charset="0"/>
                <a:ea typeface="Calibri" pitchFamily="34" charset="0"/>
                <a:cs typeface="Times New Roman" pitchFamily="18" charset="0"/>
              </a:rPr>
              <a:t>I will not be negligent to put you always in remembrance of these things, though ye know them, and be established in the </a:t>
            </a:r>
            <a:r>
              <a:rPr lang="en-US" sz="2400" b="1" i="1" dirty="0">
                <a:latin typeface="Cambria" pitchFamily="18" charset="0"/>
                <a:ea typeface="Calibri" pitchFamily="34" charset="0"/>
                <a:cs typeface="Times New Roman" pitchFamily="18" charset="0"/>
              </a:rPr>
              <a:t>present truth</a:t>
            </a:r>
            <a:r>
              <a:rPr lang="en-US" sz="2400" b="1" i="1" dirty="0" smtClean="0">
                <a:latin typeface="Cambria" pitchFamily="18" charset="0"/>
                <a:ea typeface="Calibri" pitchFamily="34" charset="0"/>
                <a:cs typeface="Times New Roman" pitchFamily="18" charset="0"/>
              </a:rPr>
              <a:t>.</a:t>
            </a:r>
          </a:p>
          <a:p>
            <a:pPr algn="r"/>
            <a:r>
              <a:rPr lang="en-US" b="1" dirty="0">
                <a:latin typeface="Cambria" pitchFamily="18" charset="0"/>
                <a:ea typeface="Calibri" pitchFamily="34" charset="0"/>
                <a:cs typeface="Times New Roman" pitchFamily="18" charset="0"/>
              </a:rPr>
              <a:t>II PETER </a:t>
            </a:r>
            <a:r>
              <a:rPr lang="en-US" b="1" dirty="0" smtClean="0">
                <a:latin typeface="Cambria" pitchFamily="18" charset="0"/>
                <a:ea typeface="Calibri" pitchFamily="34" charset="0"/>
                <a:cs typeface="Times New Roman" pitchFamily="18" charset="0"/>
              </a:rPr>
              <a:t>1:12</a:t>
            </a:r>
            <a:r>
              <a:rPr lang="en-US" i="1" dirty="0" smtClean="0">
                <a:latin typeface="Cambria" pitchFamily="18" charset="0"/>
                <a:ea typeface="Calibri" pitchFamily="34" charset="0"/>
                <a:cs typeface="Times New Roman" pitchFamily="18" charset="0"/>
              </a:rPr>
              <a:t> </a:t>
            </a:r>
            <a:endParaRPr lang="en-US" dirty="0">
              <a:ea typeface="Calibri" pitchFamily="34" charset="0"/>
              <a:cs typeface="Times New Roman" pitchFamily="18" charset="0"/>
            </a:endParaRPr>
          </a:p>
        </p:txBody>
      </p:sp>
      <p:sp>
        <p:nvSpPr>
          <p:cNvPr id="3" name="Subtitle 2"/>
          <p:cNvSpPr>
            <a:spLocks noGrp="1"/>
          </p:cNvSpPr>
          <p:nvPr>
            <p:ph type="subTitle" idx="1"/>
          </p:nvPr>
        </p:nvSpPr>
        <p:spPr>
          <a:xfrm>
            <a:off x="1028700" y="4800600"/>
            <a:ext cx="7200900" cy="1066800"/>
          </a:xfrm>
        </p:spPr>
        <p:txBody>
          <a:bodyPr>
            <a:noAutofit/>
          </a:bodyPr>
          <a:lstStyle/>
          <a:p>
            <a:r>
              <a:rPr lang="en-US" sz="3600" b="1" i="1" dirty="0" smtClean="0">
                <a:solidFill>
                  <a:schemeClr val="accent2">
                    <a:lumMod val="50000"/>
                  </a:schemeClr>
                </a:solidFill>
              </a:rPr>
              <a:t>Responding to </a:t>
            </a:r>
          </a:p>
          <a:p>
            <a:r>
              <a:rPr lang="en-US" sz="3600" b="1" i="1" dirty="0" smtClean="0">
                <a:solidFill>
                  <a:schemeClr val="accent2">
                    <a:lumMod val="50000"/>
                  </a:schemeClr>
                </a:solidFill>
              </a:rPr>
              <a:t>Controversy with </a:t>
            </a:r>
            <a:r>
              <a:rPr lang="en-US" sz="3600" b="1" i="1" dirty="0">
                <a:solidFill>
                  <a:schemeClr val="accent2">
                    <a:lumMod val="50000"/>
                  </a:schemeClr>
                </a:solidFill>
              </a:rPr>
              <a:t>B</a:t>
            </a:r>
            <a:r>
              <a:rPr lang="en-US" sz="3600" b="1" i="1" dirty="0" smtClean="0">
                <a:solidFill>
                  <a:schemeClr val="accent2">
                    <a:lumMod val="50000"/>
                  </a:schemeClr>
                </a:solidFill>
              </a:rPr>
              <a:t>iblical Truth</a:t>
            </a:r>
            <a:endParaRPr lang="en-US" sz="3600" b="1" i="1" dirty="0">
              <a:solidFill>
                <a:schemeClr val="accent2">
                  <a:lumMod val="50000"/>
                </a:schemeClr>
              </a:solidFill>
            </a:endParaRPr>
          </a:p>
        </p:txBody>
      </p:sp>
      <p:pic>
        <p:nvPicPr>
          <p:cNvPr id="1026" name="Picture 2" descr="http://www.presenttruthmag.com/7dayadventist/1844/open_bibl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8475"/>
          <a:stretch/>
        </p:blipFill>
        <p:spPr bwMode="auto">
          <a:xfrm>
            <a:off x="4343400" y="1600200"/>
            <a:ext cx="4114800" cy="36850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360997"/>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r>
              <a:rPr lang="en-US" smtClean="0"/>
              <a:t>Present Truth 5</a:t>
            </a:r>
            <a:endParaRPr lang="en-US"/>
          </a:p>
        </p:txBody>
      </p:sp>
      <p:sp>
        <p:nvSpPr>
          <p:cNvPr id="4" name="Slide Number Placeholder 3"/>
          <p:cNvSpPr>
            <a:spLocks noGrp="1"/>
          </p:cNvSpPr>
          <p:nvPr>
            <p:ph type="sldNum" sz="quarter" idx="12"/>
          </p:nvPr>
        </p:nvSpPr>
        <p:spPr/>
        <p:txBody>
          <a:bodyPr/>
          <a:lstStyle/>
          <a:p>
            <a:fld id="{34FBDB5F-F88B-4ECD-8AC6-E346D095E253}" type="slidenum">
              <a:rPr lang="en-US" smtClean="0"/>
              <a:pPr/>
              <a:t>10</a:t>
            </a:fld>
            <a:endParaRPr lang="en-US"/>
          </a:p>
        </p:txBody>
      </p:sp>
      <p:sp>
        <p:nvSpPr>
          <p:cNvPr id="33793" name="Rectangle 1"/>
          <p:cNvSpPr>
            <a:spLocks noChangeArrowheads="1"/>
          </p:cNvSpPr>
          <p:nvPr/>
        </p:nvSpPr>
        <p:spPr bwMode="auto">
          <a:xfrm>
            <a:off x="152400" y="355223"/>
            <a:ext cx="8763000" cy="58169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400" b="1" i="0" u="none" strike="noStrike" cap="none" normalizeH="0" baseline="0" dirty="0" smtClean="0">
                <a:ln>
                  <a:noFill/>
                </a:ln>
                <a:solidFill>
                  <a:schemeClr val="tx2">
                    <a:lumMod val="75000"/>
                  </a:schemeClr>
                </a:solidFill>
                <a:effectLst/>
                <a:latin typeface="Cambria" pitchFamily="18" charset="0"/>
                <a:ea typeface="Times New Roman" pitchFamily="18" charset="0"/>
                <a:cs typeface="Arial" pitchFamily="34" charset="0"/>
              </a:rPr>
              <a:t>Holiness</a:t>
            </a:r>
            <a:r>
              <a:rPr kumimoji="0" lang="en-US" sz="4400" b="0" i="0" u="none" strike="noStrike" cap="none" normalizeH="0" baseline="0" dirty="0" smtClean="0">
                <a:ln>
                  <a:noFill/>
                </a:ln>
                <a:effectLst/>
                <a:latin typeface="Cambria" pitchFamily="18" charset="0"/>
                <a:ea typeface="Times New Roman" pitchFamily="18" charset="0"/>
                <a:cs typeface="Arial" pitchFamily="34" charset="0"/>
              </a:rPr>
              <a:t> (def.)</a:t>
            </a:r>
          </a:p>
          <a:p>
            <a:pPr marL="0" marR="0" lvl="0" indent="0" algn="l" defTabSz="914400" rtl="0" eaLnBrk="1" fontAlgn="base" latinLnBrk="0" hangingPunct="1">
              <a:lnSpc>
                <a:spcPct val="100000"/>
              </a:lnSpc>
              <a:spcBef>
                <a:spcPct val="0"/>
              </a:spcBef>
              <a:spcAft>
                <a:spcPct val="0"/>
              </a:spcAft>
              <a:buClrTx/>
              <a:buSzTx/>
              <a:buFontTx/>
              <a:buNone/>
              <a:tabLst/>
            </a:pPr>
            <a:r>
              <a:rPr lang="en-US" sz="3200" dirty="0">
                <a:solidFill>
                  <a:srgbClr val="FFFF00"/>
                </a:solidFill>
                <a:latin typeface="Cambria" pitchFamily="18" charset="0"/>
                <a:ea typeface="Times New Roman" pitchFamily="18" charset="0"/>
                <a:cs typeface="Arial" pitchFamily="34" charset="0"/>
              </a:rPr>
              <a:t>	</a:t>
            </a:r>
            <a:r>
              <a:rPr lang="en-US" sz="3200" dirty="0" smtClean="0">
                <a:latin typeface="Cambria" pitchFamily="18" charset="0"/>
                <a:ea typeface="Times New Roman" pitchFamily="18" charset="0"/>
                <a:cs typeface="Arial" pitchFamily="34" charset="0"/>
              </a:rPr>
              <a:t>T</a:t>
            </a:r>
            <a:r>
              <a:rPr kumimoji="0" lang="en-US" sz="32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o divide off, to mark off from other things and other people, making something different, distinct, not common. </a:t>
            </a:r>
            <a:endParaRPr kumimoji="0" lang="en-US" sz="3200" b="0" i="0" u="none" strike="noStrike" cap="none" normalizeH="0" baseline="0" dirty="0" smtClean="0">
              <a:ln>
                <a:noFill/>
              </a:ln>
              <a:solidFill>
                <a:schemeClr val="tx1"/>
              </a:solidFill>
              <a:effectLst/>
              <a:latin typeface="Cambria"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a:t>
            </a:r>
            <a:endParaRPr kumimoji="0" lang="en-US" sz="3200" b="0" i="0" u="none" strike="noStrike" cap="none" normalizeH="0" baseline="0" dirty="0" smtClean="0">
              <a:ln>
                <a:noFill/>
              </a:ln>
              <a:solidFill>
                <a:schemeClr val="tx1"/>
              </a:solidFill>
              <a:effectLst/>
              <a:latin typeface="Cambria"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tx1"/>
                </a:solidFill>
                <a:effectLst/>
                <a:latin typeface="Cambria" pitchFamily="18" charset="0"/>
                <a:ea typeface="Times New Roman" pitchFamily="18" charset="0"/>
              </a:rPr>
              <a:t>WHY?    </a:t>
            </a:r>
            <a:r>
              <a:rPr kumimoji="0" lang="en-US" sz="3600" i="0" u="none" strike="noStrike" cap="none" normalizeH="0" baseline="0" dirty="0" smtClean="0">
                <a:ln>
                  <a:noFill/>
                </a:ln>
                <a:solidFill>
                  <a:schemeClr val="tx1"/>
                </a:solidFill>
                <a:effectLst/>
                <a:latin typeface="Cambria" pitchFamily="18" charset="0"/>
                <a:ea typeface="Times New Roman" pitchFamily="18" charset="0"/>
              </a:rPr>
              <a:t>63-0626</a:t>
            </a:r>
            <a:r>
              <a:rPr kumimoji="0" lang="en-US" sz="3600" b="0" i="0" u="none" strike="noStrike" cap="none" normalizeH="0" baseline="0" dirty="0" smtClean="0">
                <a:ln>
                  <a:noFill/>
                </a:ln>
                <a:solidFill>
                  <a:schemeClr val="tx1"/>
                </a:solidFill>
                <a:effectLst/>
                <a:latin typeface="Cambria" pitchFamily="18" charset="0"/>
                <a:ea typeface="Times New Roman" pitchFamily="18" charset="0"/>
              </a:rPr>
              <a:t>   </a:t>
            </a:r>
            <a:endParaRPr kumimoji="0" lang="en-US" sz="3600" b="0" i="0" u="none" strike="noStrike" cap="none" normalizeH="0" baseline="0" dirty="0" smtClean="0">
              <a:ln>
                <a:noFill/>
              </a:ln>
              <a:solidFill>
                <a:schemeClr val="tx1"/>
              </a:solidFill>
              <a:effectLst/>
              <a:latin typeface="Cambria"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mbria" pitchFamily="18" charset="0"/>
                <a:ea typeface="Times New Roman" pitchFamily="18" charset="0"/>
              </a:rPr>
              <a:t>	126 The same God, lived one time, still lives today</a:t>
            </a:r>
            <a:r>
              <a:rPr kumimoji="0" lang="en-US" sz="3200" b="1" i="0" u="none" strike="noStrike" cap="none" normalizeH="0" baseline="0" dirty="0" smtClean="0">
                <a:ln>
                  <a:noFill/>
                </a:ln>
                <a:solidFill>
                  <a:schemeClr val="tx1"/>
                </a:solidFill>
                <a:effectLst/>
                <a:latin typeface="Cambria" pitchFamily="18" charset="0"/>
                <a:ea typeface="Times New Roman" pitchFamily="18" charset="0"/>
              </a:rPr>
              <a:t>. His same doctrine of holiness just lives tonight the same as it ever lived, just the same thing. </a:t>
            </a:r>
            <a:r>
              <a:rPr kumimoji="0" lang="en-US" sz="3200" b="0" i="0" u="none" strike="noStrike" cap="none" normalizeH="0" baseline="0" dirty="0" smtClean="0">
                <a:ln>
                  <a:noFill/>
                </a:ln>
                <a:solidFill>
                  <a:schemeClr val="tx1"/>
                </a:solidFill>
                <a:effectLst/>
                <a:latin typeface="Cambria" pitchFamily="18" charset="0"/>
                <a:ea typeface="Times New Roman" pitchFamily="18" charset="0"/>
              </a:rPr>
              <a:t>Notice, </a:t>
            </a:r>
            <a:r>
              <a:rPr kumimoji="0" lang="en-US" sz="3200" b="0" i="0" u="none" strike="noStrike" cap="none" normalizeH="0" baseline="0" dirty="0" smtClean="0">
                <a:ln>
                  <a:noFill/>
                </a:ln>
                <a:effectLst/>
                <a:latin typeface="Cambria" pitchFamily="18" charset="0"/>
                <a:ea typeface="Times New Roman" pitchFamily="18" charset="0"/>
              </a:rPr>
              <a:t>the people has got away from the doctrine of it, that's all.</a:t>
            </a:r>
            <a:endParaRPr kumimoji="0" lang="en-US" sz="3200" b="0" i="0" u="none" strike="noStrike" cap="none" normalizeH="0" baseline="0" dirty="0" smtClean="0">
              <a:ln>
                <a:noFill/>
              </a:ln>
              <a:effectLst/>
              <a:latin typeface="Cambria" pitchFamily="18" charset="0"/>
            </a:endParaRPr>
          </a:p>
        </p:txBody>
      </p:sp>
    </p:spTree>
    <p:extLst>
      <p:ext uri="{BB962C8B-B14F-4D97-AF65-F5344CB8AC3E}">
        <p14:creationId xmlns:p14="http://schemas.microsoft.com/office/powerpoint/2010/main" val="166831501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793">
                                            <p:txEl>
                                              <p:pRg st="3" end="3"/>
                                            </p:txEl>
                                          </p:spTgt>
                                        </p:tgtEl>
                                        <p:attrNameLst>
                                          <p:attrName>style.visibility</p:attrName>
                                        </p:attrNameLst>
                                      </p:cBhvr>
                                      <p:to>
                                        <p:strVal val="visible"/>
                                      </p:to>
                                    </p:set>
                                    <p:anim calcmode="lin" valueType="num">
                                      <p:cBhvr additive="base">
                                        <p:cTn id="7" dur="2000" fill="hold"/>
                                        <p:tgtEl>
                                          <p:spTgt spid="33793">
                                            <p:txEl>
                                              <p:pRg st="3" end="3"/>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379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3793">
                                            <p:txEl>
                                              <p:pRg st="4" end="4"/>
                                            </p:txEl>
                                          </p:spTgt>
                                        </p:tgtEl>
                                        <p:attrNameLst>
                                          <p:attrName>style.visibility</p:attrName>
                                        </p:attrNameLst>
                                      </p:cBhvr>
                                      <p:to>
                                        <p:strVal val="visible"/>
                                      </p:to>
                                    </p:set>
                                    <p:anim calcmode="lin" valueType="num">
                                      <p:cBhvr additive="base">
                                        <p:cTn id="11" dur="2000" fill="hold"/>
                                        <p:tgtEl>
                                          <p:spTgt spid="33793">
                                            <p:txEl>
                                              <p:pRg st="4" end="4"/>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379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pPr algn="r"/>
            <a:r>
              <a:rPr lang="en-US" smtClean="0"/>
              <a:t>Present Truth 5</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11</a:t>
            </a:fld>
            <a:endParaRPr lang="en-US"/>
          </a:p>
        </p:txBody>
      </p:sp>
      <p:sp>
        <p:nvSpPr>
          <p:cNvPr id="5" name="Rectangle 4"/>
          <p:cNvSpPr/>
          <p:nvPr/>
        </p:nvSpPr>
        <p:spPr>
          <a:xfrm>
            <a:off x="152400" y="381000"/>
            <a:ext cx="8915400" cy="5570756"/>
          </a:xfrm>
          <a:prstGeom prst="rect">
            <a:avLst/>
          </a:prstGeom>
        </p:spPr>
        <p:txBody>
          <a:bodyPr wrap="square">
            <a:spAutoFit/>
          </a:bodyPr>
          <a:lstStyle/>
          <a:p>
            <a:r>
              <a:rPr lang="en-US" sz="4800" b="1" dirty="0">
                <a:solidFill>
                  <a:schemeClr val="tx2">
                    <a:lumMod val="75000"/>
                  </a:schemeClr>
                </a:solidFill>
              </a:rPr>
              <a:t>Heresy:</a:t>
            </a:r>
            <a:r>
              <a:rPr lang="en-US" sz="4000" dirty="0">
                <a:solidFill>
                  <a:schemeClr val="tx2">
                    <a:lumMod val="75000"/>
                  </a:schemeClr>
                </a:solidFill>
              </a:rPr>
              <a:t> </a:t>
            </a:r>
            <a:endParaRPr lang="en-US" sz="4000" dirty="0" smtClean="0">
              <a:solidFill>
                <a:schemeClr val="tx2">
                  <a:lumMod val="75000"/>
                </a:schemeClr>
              </a:solidFill>
            </a:endParaRPr>
          </a:p>
          <a:p>
            <a:r>
              <a:rPr lang="en-US" sz="2800" dirty="0"/>
              <a:t>	</a:t>
            </a:r>
            <a:r>
              <a:rPr lang="en-US" sz="2800" dirty="0" smtClean="0"/>
              <a:t>1. Dissensions </a:t>
            </a:r>
            <a:r>
              <a:rPr lang="en-US" sz="2800" dirty="0"/>
              <a:t>arising from diversity of opinions and aims.</a:t>
            </a:r>
          </a:p>
          <a:p>
            <a:r>
              <a:rPr lang="en-US" sz="2800" dirty="0" smtClean="0"/>
              <a:t>	2. Any </a:t>
            </a:r>
            <a:r>
              <a:rPr lang="en-US" sz="2800" dirty="0"/>
              <a:t>belief or theory that is strongly at variance with established beliefs or customs. In certain historical </a:t>
            </a:r>
            <a:r>
              <a:rPr lang="en-US" sz="2800" dirty="0" smtClean="0"/>
              <a:t>Christian, </a:t>
            </a:r>
            <a:r>
              <a:rPr lang="en-US" sz="2800" dirty="0"/>
              <a:t>Jewish and some modern cultures, espousing </a:t>
            </a:r>
            <a:r>
              <a:rPr lang="en-US" sz="2800" dirty="0" smtClean="0"/>
              <a:t>such ideas can </a:t>
            </a:r>
            <a:r>
              <a:rPr lang="en-US" sz="2800" dirty="0"/>
              <a:t>be and were punishable by law</a:t>
            </a:r>
            <a:r>
              <a:rPr lang="en-US" sz="2800" dirty="0" smtClean="0"/>
              <a:t>.</a:t>
            </a:r>
          </a:p>
          <a:p>
            <a:r>
              <a:rPr lang="en-US" sz="2800" dirty="0" smtClean="0"/>
              <a:t>	3</a:t>
            </a:r>
            <a:r>
              <a:rPr lang="en-US" sz="2800" dirty="0"/>
              <a:t>. Although less common than in the medieval period, formal charges of heresy within Christian churches still occur. Key issues in the Protestant churches have included modern biblical criticism, the nature of God, and the acceptability of gay </a:t>
            </a:r>
            <a:r>
              <a:rPr lang="en-US" sz="2800" dirty="0" smtClean="0"/>
              <a:t>clergy.</a:t>
            </a:r>
            <a:endParaRPr lang="en-US" sz="2800" dirty="0"/>
          </a:p>
        </p:txBody>
      </p:sp>
    </p:spTree>
    <p:extLst>
      <p:ext uri="{BB962C8B-B14F-4D97-AF65-F5344CB8AC3E}">
        <p14:creationId xmlns:p14="http://schemas.microsoft.com/office/powerpoint/2010/main" val="764425089"/>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8000" dirty="0" smtClean="0">
                <a:solidFill>
                  <a:schemeClr val="tx1"/>
                </a:solidFill>
                <a:latin typeface="+mn-lt"/>
              </a:rPr>
              <a:t>Holiness</a:t>
            </a:r>
            <a:endParaRPr lang="en-US" sz="8000" dirty="0">
              <a:solidFill>
                <a:schemeClr val="tx1"/>
              </a:solidFill>
              <a:latin typeface="+mn-lt"/>
            </a:endParaRPr>
          </a:p>
        </p:txBody>
      </p:sp>
      <p:sp>
        <p:nvSpPr>
          <p:cNvPr id="6" name="Content Placeholder 5"/>
          <p:cNvSpPr>
            <a:spLocks noGrp="1"/>
          </p:cNvSpPr>
          <p:nvPr>
            <p:ph idx="1"/>
          </p:nvPr>
        </p:nvSpPr>
        <p:spPr>
          <a:xfrm>
            <a:off x="457200" y="1828800"/>
            <a:ext cx="8229600" cy="4297363"/>
          </a:xfrm>
        </p:spPr>
        <p:txBody>
          <a:bodyPr>
            <a:normAutofit/>
          </a:bodyPr>
          <a:lstStyle/>
          <a:p>
            <a:pPr marL="0" indent="0">
              <a:buNone/>
            </a:pPr>
            <a:r>
              <a:rPr lang="en-US" sz="4400" dirty="0" smtClean="0"/>
              <a:t>1. </a:t>
            </a:r>
            <a:r>
              <a:rPr lang="en-US" sz="4400" dirty="0"/>
              <a:t>N</a:t>
            </a:r>
            <a:r>
              <a:rPr lang="en-US" sz="4400" dirty="0" smtClean="0"/>
              <a:t>ot simply a Dress Code;</a:t>
            </a:r>
          </a:p>
          <a:p>
            <a:pPr marL="0" indent="0">
              <a:buNone/>
            </a:pPr>
            <a:r>
              <a:rPr lang="en-US" sz="4400" dirty="0" smtClean="0"/>
              <a:t>2. Humility and Purity are always 	connected to Holiness;</a:t>
            </a:r>
          </a:p>
          <a:p>
            <a:pPr marL="0" indent="0">
              <a:buNone/>
            </a:pPr>
            <a:r>
              <a:rPr lang="en-US" sz="4400" dirty="0" smtClean="0"/>
              <a:t>3. The Presence of God.</a:t>
            </a:r>
            <a:endParaRPr lang="en-US" sz="4400" dirty="0"/>
          </a:p>
        </p:txBody>
      </p:sp>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r>
              <a:rPr lang="en-US" smtClean="0"/>
              <a:t>Present Truth 5</a:t>
            </a:r>
            <a:endParaRPr lang="en-US"/>
          </a:p>
        </p:txBody>
      </p:sp>
      <p:sp>
        <p:nvSpPr>
          <p:cNvPr id="4" name="Slide Number Placeholder 3"/>
          <p:cNvSpPr>
            <a:spLocks noGrp="1"/>
          </p:cNvSpPr>
          <p:nvPr>
            <p:ph type="sldNum" sz="quarter" idx="12"/>
          </p:nvPr>
        </p:nvSpPr>
        <p:spPr/>
        <p:txBody>
          <a:bodyPr/>
          <a:lstStyle/>
          <a:p>
            <a:fld id="{34FBDB5F-F88B-4ECD-8AC6-E346D095E253}" type="slidenum">
              <a:rPr lang="en-US" smtClean="0"/>
              <a:pPr/>
              <a:t>12</a:t>
            </a:fld>
            <a:endParaRPr lang="en-US"/>
          </a:p>
        </p:txBody>
      </p:sp>
    </p:spTree>
    <p:extLst>
      <p:ext uri="{BB962C8B-B14F-4D97-AF65-F5344CB8AC3E}">
        <p14:creationId xmlns:p14="http://schemas.microsoft.com/office/powerpoint/2010/main" val="8256375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randombar(vertical)">
                                      <p:cBhvr>
                                        <p:cTn id="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r>
              <a:rPr lang="en-US" smtClean="0"/>
              <a:t>Present Truth 5</a:t>
            </a:r>
            <a:endParaRPr lang="en-US"/>
          </a:p>
        </p:txBody>
      </p:sp>
      <p:sp>
        <p:nvSpPr>
          <p:cNvPr id="4" name="Slide Number Placeholder 3"/>
          <p:cNvSpPr>
            <a:spLocks noGrp="1"/>
          </p:cNvSpPr>
          <p:nvPr>
            <p:ph type="sldNum" sz="quarter" idx="12"/>
          </p:nvPr>
        </p:nvSpPr>
        <p:spPr/>
        <p:txBody>
          <a:bodyPr/>
          <a:lstStyle/>
          <a:p>
            <a:fld id="{34FBDB5F-F88B-4ECD-8AC6-E346D095E253}" type="slidenum">
              <a:rPr lang="en-US" smtClean="0"/>
              <a:pPr/>
              <a:t>13</a:t>
            </a:fld>
            <a:endParaRPr lang="en-US"/>
          </a:p>
        </p:txBody>
      </p:sp>
      <p:sp>
        <p:nvSpPr>
          <p:cNvPr id="5" name="Rectangle 4"/>
          <p:cNvSpPr/>
          <p:nvPr/>
        </p:nvSpPr>
        <p:spPr>
          <a:xfrm>
            <a:off x="304800" y="457200"/>
            <a:ext cx="4419600" cy="5324535"/>
          </a:xfrm>
          <a:prstGeom prst="rect">
            <a:avLst/>
          </a:prstGeom>
        </p:spPr>
        <p:txBody>
          <a:bodyPr wrap="square">
            <a:spAutoFit/>
          </a:bodyPr>
          <a:lstStyle/>
          <a:p>
            <a:r>
              <a:rPr lang="en-US" sz="6000" dirty="0">
                <a:solidFill>
                  <a:schemeClr val="tx2">
                    <a:lumMod val="75000"/>
                  </a:schemeClr>
                </a:solidFill>
              </a:rPr>
              <a:t>d</a:t>
            </a:r>
            <a:r>
              <a:rPr lang="en-US" sz="6000" dirty="0" smtClean="0">
                <a:solidFill>
                  <a:schemeClr val="tx2">
                    <a:lumMod val="75000"/>
                  </a:schemeClr>
                </a:solidFill>
              </a:rPr>
              <a:t>ress code </a:t>
            </a:r>
            <a:r>
              <a:rPr lang="en-US" sz="3600" dirty="0" smtClean="0"/>
              <a:t>(n)</a:t>
            </a:r>
            <a:endParaRPr lang="en-US" sz="3600" dirty="0"/>
          </a:p>
          <a:p>
            <a:r>
              <a:rPr lang="en-US" sz="4000" dirty="0"/>
              <a:t>	</a:t>
            </a:r>
            <a:r>
              <a:rPr lang="en-US" sz="4000" dirty="0" smtClean="0"/>
              <a:t>A </a:t>
            </a:r>
            <a:r>
              <a:rPr lang="en-US" sz="4000" dirty="0"/>
              <a:t>set of rules specifying the garb or type of clothing to be worn by a group or by people under specific circumstances: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57199"/>
            <a:ext cx="4038600" cy="6082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170944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pPr algn="r"/>
            <a:r>
              <a:rPr lang="en-US" smtClean="0"/>
              <a:t>Present Truth 5</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14</a:t>
            </a:fld>
            <a:endParaRPr lang="en-US"/>
          </a:p>
        </p:txBody>
      </p:sp>
      <p:pic>
        <p:nvPicPr>
          <p:cNvPr id="2050" name="Picture 2" descr="http://ih1.redbubble.net/work.4971636.1.flat,550x550,075,f.amish-brother-and-sis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57200"/>
            <a:ext cx="3476625" cy="52387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773214" y="457200"/>
            <a:ext cx="5322134"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4089802"/>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pPr algn="r"/>
            <a:r>
              <a:rPr lang="en-US" smtClean="0"/>
              <a:t>Present Truth 5</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15</a:t>
            </a:fld>
            <a:endParaRPr lang="en-US"/>
          </a:p>
        </p:txBody>
      </p:sp>
      <p:pic>
        <p:nvPicPr>
          <p:cNvPr id="3074" name="Picture 2" descr="http://2.bp.blogspot.com/_d4zmqSfE-J8/S8uYHy0JyKI/AAAAAAAAEsY/NVHLpMfKbY8/s1600/Haredim+-+pashkevili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71" y="381000"/>
            <a:ext cx="6937613" cy="46482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4844" y="2514600"/>
            <a:ext cx="5870556"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614525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wipe(down)">
                                      <p:cBhvr>
                                        <p:cTn id="7"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pPr algn="r"/>
            <a:r>
              <a:rPr lang="en-US" smtClean="0"/>
              <a:t>Present Truth 5</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16</a:t>
            </a:fld>
            <a:endParaRPr lang="en-US"/>
          </a:p>
        </p:txBody>
      </p:sp>
      <p:pic>
        <p:nvPicPr>
          <p:cNvPr id="4098" name="Picture 2" descr="http://www.ucanews.com/wp-content/uploads/2011/09/dress-cod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381000"/>
            <a:ext cx="5372098" cy="35814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6421" y="1600200"/>
            <a:ext cx="3657600" cy="4986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6888895"/>
      </p:ext>
    </p:extLst>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8000" dirty="0" smtClean="0">
                <a:solidFill>
                  <a:schemeClr val="tx1"/>
                </a:solidFill>
                <a:latin typeface="+mn-lt"/>
              </a:rPr>
              <a:t>Holiness</a:t>
            </a:r>
            <a:endParaRPr lang="en-US" sz="8000" dirty="0">
              <a:solidFill>
                <a:schemeClr val="tx1"/>
              </a:solidFill>
              <a:latin typeface="+mn-lt"/>
            </a:endParaRPr>
          </a:p>
        </p:txBody>
      </p:sp>
      <p:sp>
        <p:nvSpPr>
          <p:cNvPr id="6" name="Content Placeholder 5"/>
          <p:cNvSpPr>
            <a:spLocks noGrp="1"/>
          </p:cNvSpPr>
          <p:nvPr>
            <p:ph idx="1"/>
          </p:nvPr>
        </p:nvSpPr>
        <p:spPr>
          <a:xfrm>
            <a:off x="457200" y="1828800"/>
            <a:ext cx="8229600" cy="4297363"/>
          </a:xfrm>
        </p:spPr>
        <p:txBody>
          <a:bodyPr>
            <a:normAutofit/>
          </a:bodyPr>
          <a:lstStyle/>
          <a:p>
            <a:pPr marL="0" indent="0">
              <a:buNone/>
            </a:pPr>
            <a:r>
              <a:rPr lang="en-US" sz="4400" dirty="0" smtClean="0"/>
              <a:t>1. </a:t>
            </a:r>
            <a:r>
              <a:rPr lang="en-US" sz="4400" dirty="0"/>
              <a:t>N</a:t>
            </a:r>
            <a:r>
              <a:rPr lang="en-US" sz="4400" dirty="0" smtClean="0"/>
              <a:t>ot simply a Dress Code;</a:t>
            </a:r>
          </a:p>
          <a:p>
            <a:pPr marL="0" indent="0">
              <a:buNone/>
            </a:pPr>
            <a:r>
              <a:rPr lang="en-US" sz="4400" dirty="0" smtClean="0"/>
              <a:t>2. Humility and Purity are always 	connected to Holiness;</a:t>
            </a:r>
          </a:p>
          <a:p>
            <a:pPr marL="0" indent="0">
              <a:buNone/>
            </a:pPr>
            <a:r>
              <a:rPr lang="en-US" sz="4400" dirty="0" smtClean="0"/>
              <a:t>3. The Presence of God.</a:t>
            </a:r>
            <a:endParaRPr lang="en-US" sz="4400" dirty="0"/>
          </a:p>
        </p:txBody>
      </p:sp>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r>
              <a:rPr lang="en-US" smtClean="0"/>
              <a:t>Present Truth 5</a:t>
            </a:r>
            <a:endParaRPr lang="en-US"/>
          </a:p>
        </p:txBody>
      </p:sp>
      <p:sp>
        <p:nvSpPr>
          <p:cNvPr id="4" name="Slide Number Placeholder 3"/>
          <p:cNvSpPr>
            <a:spLocks noGrp="1"/>
          </p:cNvSpPr>
          <p:nvPr>
            <p:ph type="sldNum" sz="quarter" idx="12"/>
          </p:nvPr>
        </p:nvSpPr>
        <p:spPr/>
        <p:txBody>
          <a:bodyPr/>
          <a:lstStyle/>
          <a:p>
            <a:fld id="{34FBDB5F-F88B-4ECD-8AC6-E346D095E253}" type="slidenum">
              <a:rPr lang="en-US" smtClean="0"/>
              <a:pPr/>
              <a:t>17</a:t>
            </a:fld>
            <a:endParaRPr lang="en-US"/>
          </a:p>
        </p:txBody>
      </p:sp>
    </p:spTree>
    <p:extLst>
      <p:ext uri="{BB962C8B-B14F-4D97-AF65-F5344CB8AC3E}">
        <p14:creationId xmlns:p14="http://schemas.microsoft.com/office/powerpoint/2010/main" val="237288342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r>
              <a:rPr lang="en-US" smtClean="0"/>
              <a:t>Present Truth 5</a:t>
            </a:r>
            <a:endParaRPr lang="en-US"/>
          </a:p>
        </p:txBody>
      </p:sp>
      <p:sp>
        <p:nvSpPr>
          <p:cNvPr id="4" name="Slide Number Placeholder 3"/>
          <p:cNvSpPr>
            <a:spLocks noGrp="1"/>
          </p:cNvSpPr>
          <p:nvPr>
            <p:ph type="sldNum" sz="quarter" idx="12"/>
          </p:nvPr>
        </p:nvSpPr>
        <p:spPr/>
        <p:txBody>
          <a:bodyPr/>
          <a:lstStyle/>
          <a:p>
            <a:fld id="{34FBDB5F-F88B-4ECD-8AC6-E346D095E253}" type="slidenum">
              <a:rPr lang="en-US" smtClean="0"/>
              <a:pPr/>
              <a:t>18</a:t>
            </a:fld>
            <a:endParaRPr lang="en-US"/>
          </a:p>
        </p:txBody>
      </p:sp>
      <p:sp>
        <p:nvSpPr>
          <p:cNvPr id="5" name="Rectangle 4"/>
          <p:cNvSpPr/>
          <p:nvPr/>
        </p:nvSpPr>
        <p:spPr>
          <a:xfrm>
            <a:off x="457200" y="304800"/>
            <a:ext cx="8153400" cy="3724096"/>
          </a:xfrm>
          <a:prstGeom prst="rect">
            <a:avLst/>
          </a:prstGeom>
        </p:spPr>
        <p:txBody>
          <a:bodyPr wrap="square">
            <a:spAutoFit/>
          </a:bodyPr>
          <a:lstStyle/>
          <a:p>
            <a:r>
              <a:rPr lang="en-US" sz="4400" b="1" dirty="0"/>
              <a:t>I TIMOTHY </a:t>
            </a:r>
            <a:r>
              <a:rPr lang="en-US" sz="4400" b="1" dirty="0" smtClean="0"/>
              <a:t>2:9-10</a:t>
            </a:r>
            <a:endParaRPr lang="en-US" sz="4400" b="1" dirty="0"/>
          </a:p>
          <a:p>
            <a:r>
              <a:rPr lang="en-US" sz="3200" dirty="0"/>
              <a:t>	</a:t>
            </a:r>
            <a:r>
              <a:rPr lang="en-US" sz="3200" i="1" dirty="0" smtClean="0"/>
              <a:t>9  In </a:t>
            </a:r>
            <a:r>
              <a:rPr lang="en-US" sz="3200" i="1" dirty="0"/>
              <a:t>like manner also, that women adorn themselves in </a:t>
            </a:r>
            <a:r>
              <a:rPr lang="en-US" sz="3200" b="1" i="1" dirty="0"/>
              <a:t>modest apparel, </a:t>
            </a:r>
            <a:r>
              <a:rPr lang="en-US" sz="3200" i="1" dirty="0"/>
              <a:t>with shamefacedness and sobriety; not with </a:t>
            </a:r>
            <a:r>
              <a:rPr lang="en-US" sz="3200" i="1" dirty="0" err="1"/>
              <a:t>broided</a:t>
            </a:r>
            <a:r>
              <a:rPr lang="en-US" sz="3200" i="1" dirty="0"/>
              <a:t> hair, or gold, or pearls, or costly array; </a:t>
            </a:r>
            <a:r>
              <a:rPr lang="en-US" sz="3200" i="1" dirty="0" smtClean="0"/>
              <a:t>10 </a:t>
            </a:r>
            <a:r>
              <a:rPr lang="en-US" sz="3200" i="1" dirty="0"/>
              <a:t>But (which </a:t>
            </a:r>
            <a:r>
              <a:rPr lang="en-US" sz="3200" i="1" dirty="0" err="1"/>
              <a:t>becometh</a:t>
            </a:r>
            <a:r>
              <a:rPr lang="en-US" sz="3200" i="1" dirty="0"/>
              <a:t> women professing godliness ) with good works. </a:t>
            </a:r>
          </a:p>
        </p:txBody>
      </p:sp>
    </p:spTree>
    <p:extLst>
      <p:ext uri="{BB962C8B-B14F-4D97-AF65-F5344CB8AC3E}">
        <p14:creationId xmlns:p14="http://schemas.microsoft.com/office/powerpoint/2010/main" val="2660767051"/>
      </p:ext>
    </p:extLst>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r>
              <a:rPr lang="en-US" smtClean="0"/>
              <a:t>Present Truth 5</a:t>
            </a:r>
            <a:endParaRPr lang="en-US"/>
          </a:p>
        </p:txBody>
      </p:sp>
      <p:sp>
        <p:nvSpPr>
          <p:cNvPr id="4" name="Slide Number Placeholder 3"/>
          <p:cNvSpPr>
            <a:spLocks noGrp="1"/>
          </p:cNvSpPr>
          <p:nvPr>
            <p:ph type="sldNum" sz="quarter" idx="12"/>
          </p:nvPr>
        </p:nvSpPr>
        <p:spPr/>
        <p:txBody>
          <a:bodyPr/>
          <a:lstStyle/>
          <a:p>
            <a:fld id="{34FBDB5F-F88B-4ECD-8AC6-E346D095E253}" type="slidenum">
              <a:rPr lang="en-US" smtClean="0"/>
              <a:pPr/>
              <a:t>19</a:t>
            </a:fld>
            <a:endParaRPr lang="en-US"/>
          </a:p>
        </p:txBody>
      </p:sp>
      <p:sp>
        <p:nvSpPr>
          <p:cNvPr id="5" name="Rectangle 4"/>
          <p:cNvSpPr/>
          <p:nvPr/>
        </p:nvSpPr>
        <p:spPr>
          <a:xfrm>
            <a:off x="152400" y="457200"/>
            <a:ext cx="8763000" cy="4216539"/>
          </a:xfrm>
          <a:prstGeom prst="rect">
            <a:avLst/>
          </a:prstGeom>
        </p:spPr>
        <p:txBody>
          <a:bodyPr wrap="square">
            <a:spAutoFit/>
          </a:bodyPr>
          <a:lstStyle/>
          <a:p>
            <a:r>
              <a:rPr lang="en-US" sz="4400" b="1" dirty="0" smtClean="0"/>
              <a:t>64-0823   COD</a:t>
            </a:r>
            <a:endParaRPr lang="en-US" sz="4400" b="1" dirty="0"/>
          </a:p>
          <a:p>
            <a:r>
              <a:rPr lang="en-US" sz="2400" dirty="0"/>
              <a:t>	</a:t>
            </a:r>
            <a:r>
              <a:rPr lang="en-US" sz="2400" i="1" dirty="0" smtClean="0"/>
              <a:t>244</a:t>
            </a:r>
            <a:r>
              <a:rPr lang="en-US" sz="2400" i="1" dirty="0"/>
              <a:t>. </a:t>
            </a:r>
            <a:r>
              <a:rPr lang="en-US" sz="2400" i="1" dirty="0" smtClean="0"/>
              <a:t>Bro. </a:t>
            </a:r>
            <a:r>
              <a:rPr lang="en-US" sz="2400" i="1" dirty="0"/>
              <a:t>Branham, what do you think about </a:t>
            </a:r>
            <a:r>
              <a:rPr lang="en-US" sz="2400" i="1" dirty="0" smtClean="0"/>
              <a:t>our sisters </a:t>
            </a:r>
            <a:r>
              <a:rPr lang="en-US" sz="2400" i="1" dirty="0"/>
              <a:t>in the church wearing such short dresses? Doesn't it mar our testimony and set the wrong example for our young people in this our church? It seems so </a:t>
            </a:r>
            <a:r>
              <a:rPr lang="en-US" sz="2400" i="1" dirty="0" err="1"/>
              <a:t>i</a:t>
            </a:r>
            <a:r>
              <a:rPr lang="en-US" sz="2400" i="1" dirty="0"/>
              <a:t>-n... to see </a:t>
            </a:r>
            <a:r>
              <a:rPr lang="en-US" sz="2400" i="1" dirty="0" smtClean="0"/>
              <a:t>a </a:t>
            </a:r>
            <a:r>
              <a:rPr lang="en-US" sz="2400" i="1" dirty="0"/>
              <a:t>grown woman wearing a dress so short that it shows her knees when she walks.</a:t>
            </a:r>
          </a:p>
          <a:p>
            <a:r>
              <a:rPr lang="en-US" sz="2400" dirty="0" smtClean="0"/>
              <a:t>	</a:t>
            </a:r>
            <a:r>
              <a:rPr lang="en-US" sz="2600" dirty="0" smtClean="0"/>
              <a:t>Ever </a:t>
            </a:r>
            <a:r>
              <a:rPr lang="en-US" sz="2600" dirty="0"/>
              <a:t>who you are, sister or brother, whoever it is, I agree with you </a:t>
            </a:r>
            <a:r>
              <a:rPr lang="en-US" sz="2600" dirty="0" smtClean="0"/>
              <a:t>100%. </a:t>
            </a:r>
            <a:r>
              <a:rPr lang="en-US" sz="2600" dirty="0"/>
              <a:t>It's a disgrace, but tell me what to do about it</a:t>
            </a:r>
            <a:r>
              <a:rPr lang="en-US" sz="2600" dirty="0" smtClean="0"/>
              <a:t>. </a:t>
            </a:r>
            <a:r>
              <a:rPr lang="en-US" sz="2600" dirty="0"/>
              <a:t>I preach it just as hard as I know how to preach it; they do it the same. </a:t>
            </a:r>
          </a:p>
        </p:txBody>
      </p:sp>
    </p:spTree>
    <p:extLst>
      <p:ext uri="{BB962C8B-B14F-4D97-AF65-F5344CB8AC3E}">
        <p14:creationId xmlns:p14="http://schemas.microsoft.com/office/powerpoint/2010/main" val="3160025215"/>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08-05-12</a:t>
            </a:r>
            <a:endParaRPr lang="en-US"/>
          </a:p>
        </p:txBody>
      </p:sp>
      <p:sp>
        <p:nvSpPr>
          <p:cNvPr id="5" name="Footer Placeholder 4"/>
          <p:cNvSpPr>
            <a:spLocks noGrp="1"/>
          </p:cNvSpPr>
          <p:nvPr>
            <p:ph type="ftr" sz="quarter" idx="11"/>
          </p:nvPr>
        </p:nvSpPr>
        <p:spPr/>
        <p:txBody>
          <a:bodyPr/>
          <a:lstStyle/>
          <a:p>
            <a:r>
              <a:rPr lang="en-US" smtClean="0"/>
              <a:t>Present Truth 5</a:t>
            </a:r>
            <a:endParaRPr lang="en-US"/>
          </a:p>
        </p:txBody>
      </p:sp>
      <p:sp>
        <p:nvSpPr>
          <p:cNvPr id="6" name="Slide Number Placeholder 5"/>
          <p:cNvSpPr>
            <a:spLocks noGrp="1"/>
          </p:cNvSpPr>
          <p:nvPr>
            <p:ph type="sldNum" sz="quarter" idx="12"/>
          </p:nvPr>
        </p:nvSpPr>
        <p:spPr/>
        <p:txBody>
          <a:bodyPr/>
          <a:lstStyle/>
          <a:p>
            <a:fld id="{AC4DAC86-D943-45DC-86D6-56CCD16C63DC}" type="slidenum">
              <a:rPr lang="en-US" smtClean="0"/>
              <a:pPr/>
              <a:t>2</a:t>
            </a:fld>
            <a:endParaRPr lang="en-US"/>
          </a:p>
        </p:txBody>
      </p:sp>
      <p:sp>
        <p:nvSpPr>
          <p:cNvPr id="46081" name="Rectangle 1"/>
          <p:cNvSpPr>
            <a:spLocks noChangeArrowheads="1"/>
          </p:cNvSpPr>
          <p:nvPr/>
        </p:nvSpPr>
        <p:spPr bwMode="auto">
          <a:xfrm>
            <a:off x="152400" y="290929"/>
            <a:ext cx="8077200" cy="45858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400" b="1" i="0" u="none" strike="noStrike" cap="none" normalizeH="0" baseline="0" dirty="0" smtClean="0">
                <a:ln>
                  <a:noFill/>
                </a:ln>
                <a:solidFill>
                  <a:schemeClr val="tx1"/>
                </a:solidFill>
                <a:effectLst/>
                <a:latin typeface="Cambria" pitchFamily="18" charset="0"/>
                <a:ea typeface="Times New Roman" pitchFamily="18" charset="0"/>
              </a:rPr>
              <a:t>TRYING.TO.DO.GOD.A.SERVICE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mbria" pitchFamily="18" charset="0"/>
                <a:ea typeface="Times New Roman" pitchFamily="18" charset="0"/>
              </a:rPr>
              <a:t>	114  And it must be according to His Word that has been spoken. It must. </a:t>
            </a:r>
            <a:r>
              <a:rPr kumimoji="0" lang="en-US" sz="3200" b="1" i="0" u="none" strike="noStrike" cap="none" normalizeH="0" baseline="0" dirty="0" smtClean="0">
                <a:ln>
                  <a:noFill/>
                </a:ln>
                <a:solidFill>
                  <a:schemeClr val="tx1"/>
                </a:solidFill>
                <a:effectLst/>
                <a:latin typeface="Cambria" pitchFamily="18" charset="0"/>
                <a:ea typeface="Times New Roman" pitchFamily="18" charset="0"/>
              </a:rPr>
              <a:t>I don't care how well you say this ought to be, or that ought to be, or this ought to be. It's got to be according to His Word</a:t>
            </a:r>
            <a:r>
              <a:rPr kumimoji="0" lang="en-US" sz="3200" b="0" i="0" u="none" strike="noStrike" cap="none" normalizeH="0" baseline="0" dirty="0" smtClean="0">
                <a:ln>
                  <a:noFill/>
                </a:ln>
                <a:solidFill>
                  <a:schemeClr val="tx1"/>
                </a:solidFill>
                <a:effectLst/>
                <a:latin typeface="Cambria" pitchFamily="18" charset="0"/>
                <a:ea typeface="Times New Roman" pitchFamily="18" charset="0"/>
              </a:rPr>
              <a:t>; according to His time and His season.</a:t>
            </a:r>
          </a:p>
          <a:p>
            <a:pPr fontAlgn="base">
              <a:spcBef>
                <a:spcPct val="0"/>
              </a:spcBef>
              <a:spcAft>
                <a:spcPct val="0"/>
              </a:spcAft>
            </a:pPr>
            <a:r>
              <a:rPr lang="en-US" sz="2400" b="1" dirty="0">
                <a:latin typeface="Cambria" pitchFamily="18" charset="0"/>
                <a:ea typeface="Times New Roman" pitchFamily="18" charset="0"/>
              </a:rPr>
              <a:t>65-0718</a:t>
            </a:r>
            <a:endParaRPr lang="en-US" sz="2400" b="1" dirty="0">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Cambria" pitchFamily="18" charset="0"/>
              <a:ea typeface="Times New Roman" pitchFamily="18" charset="0"/>
            </a:endParaRPr>
          </a:p>
        </p:txBody>
      </p:sp>
      <p:pic>
        <p:nvPicPr>
          <p:cNvPr id="1026" name="Picture 2" descr="C:\Users\Barry\AppData\Local\Microsoft\Windows\Temporary Internet Files\Content.IE5\NCRLMHIN\MP90040372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3505200"/>
            <a:ext cx="34290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196876"/>
      </p:ext>
    </p:extLst>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pPr algn="r"/>
            <a:r>
              <a:rPr lang="en-US" smtClean="0"/>
              <a:t>Present Truth 5</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20</a:t>
            </a:fld>
            <a:endParaRPr lang="en-US"/>
          </a:p>
        </p:txBody>
      </p:sp>
      <p:sp>
        <p:nvSpPr>
          <p:cNvPr id="5" name="Rectangle 4"/>
          <p:cNvSpPr/>
          <p:nvPr/>
        </p:nvSpPr>
        <p:spPr>
          <a:xfrm>
            <a:off x="304800" y="685801"/>
            <a:ext cx="8458200" cy="3539430"/>
          </a:xfrm>
          <a:prstGeom prst="rect">
            <a:avLst/>
          </a:prstGeom>
        </p:spPr>
        <p:txBody>
          <a:bodyPr wrap="square">
            <a:spAutoFit/>
          </a:bodyPr>
          <a:lstStyle/>
          <a:p>
            <a:r>
              <a:rPr lang="en-US" sz="2800" b="1" dirty="0" smtClean="0"/>
              <a:t>	So </a:t>
            </a:r>
            <a:r>
              <a:rPr lang="en-US" sz="2800" b="1" dirty="0"/>
              <a:t>it's their judgment, 'cause the Word's went forth. </a:t>
            </a:r>
            <a:r>
              <a:rPr lang="en-US" sz="2800" dirty="0"/>
              <a:t>Yes, I'm certainly against them little old skin-tight dresses... </a:t>
            </a:r>
            <a:r>
              <a:rPr lang="en-US" sz="2800" b="1" dirty="0"/>
              <a:t>I constantly fuss at my kids, Becky and Sarah. I don't care how little they are... </a:t>
            </a:r>
            <a:r>
              <a:rPr lang="en-US" sz="2800" b="1" dirty="0" err="1"/>
              <a:t>Meda</a:t>
            </a:r>
            <a:r>
              <a:rPr lang="en-US" sz="2800" b="1" dirty="0"/>
              <a:t> takes Becky apart every day about it.</a:t>
            </a:r>
            <a:r>
              <a:rPr lang="en-US" sz="2800" dirty="0"/>
              <a:t> 'Cause kids, you can expect that in kids, and you have to correct them; but when it comes to a woman, there's something wrong there. </a:t>
            </a:r>
          </a:p>
        </p:txBody>
      </p:sp>
    </p:spTree>
    <p:extLst>
      <p:ext uri="{BB962C8B-B14F-4D97-AF65-F5344CB8AC3E}">
        <p14:creationId xmlns:p14="http://schemas.microsoft.com/office/powerpoint/2010/main" val="3882361281"/>
      </p:ext>
    </p:extLst>
  </p:cSld>
  <p:clrMapOvr>
    <a:masterClrMapping/>
  </p:clrMapOvr>
  <p:transition spd="slow">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r>
              <a:rPr lang="en-US" smtClean="0"/>
              <a:t>Present Truth 5</a:t>
            </a:r>
            <a:endParaRPr lang="en-US"/>
          </a:p>
        </p:txBody>
      </p:sp>
      <p:sp>
        <p:nvSpPr>
          <p:cNvPr id="4" name="Slide Number Placeholder 3"/>
          <p:cNvSpPr>
            <a:spLocks noGrp="1"/>
          </p:cNvSpPr>
          <p:nvPr>
            <p:ph type="sldNum" sz="quarter" idx="12"/>
          </p:nvPr>
        </p:nvSpPr>
        <p:spPr/>
        <p:txBody>
          <a:bodyPr/>
          <a:lstStyle/>
          <a:p>
            <a:fld id="{34FBDB5F-F88B-4ECD-8AC6-E346D095E253}" type="slidenum">
              <a:rPr lang="en-US" smtClean="0"/>
              <a:pPr/>
              <a:t>21</a:t>
            </a:fld>
            <a:endParaRPr lang="en-US"/>
          </a:p>
        </p:txBody>
      </p:sp>
      <p:sp>
        <p:nvSpPr>
          <p:cNvPr id="5" name="Rectangle 4"/>
          <p:cNvSpPr/>
          <p:nvPr/>
        </p:nvSpPr>
        <p:spPr>
          <a:xfrm>
            <a:off x="228600" y="417016"/>
            <a:ext cx="8686800" cy="3662541"/>
          </a:xfrm>
          <a:prstGeom prst="rect">
            <a:avLst/>
          </a:prstGeom>
        </p:spPr>
        <p:txBody>
          <a:bodyPr wrap="square">
            <a:spAutoFit/>
          </a:bodyPr>
          <a:lstStyle/>
          <a:p>
            <a:r>
              <a:rPr lang="en-US" sz="4000" b="1" dirty="0" smtClean="0"/>
              <a:t>A.MISSIONARY.TALK</a:t>
            </a:r>
            <a:endParaRPr lang="en-US" sz="4000" b="1" dirty="0"/>
          </a:p>
          <a:p>
            <a:r>
              <a:rPr lang="en-US" sz="3200" dirty="0" smtClean="0"/>
              <a:t>	1   Now</a:t>
            </a:r>
            <a:r>
              <a:rPr lang="en-US" sz="3200" dirty="0"/>
              <a:t>, in the Bible, </a:t>
            </a:r>
            <a:r>
              <a:rPr lang="en-US" sz="3200" b="1" dirty="0"/>
              <a:t>we always try at our church to follow the rules and regulations of the Scripture, just as close as we can. </a:t>
            </a:r>
            <a:r>
              <a:rPr lang="en-US" sz="3200" dirty="0"/>
              <a:t>Some people sprinkle the little children, </a:t>
            </a:r>
            <a:r>
              <a:rPr lang="en-US" sz="3200" dirty="0" smtClean="0"/>
              <a:t>infant </a:t>
            </a:r>
            <a:r>
              <a:rPr lang="en-US" sz="3200" dirty="0"/>
              <a:t>baptism. I never did find that in the Scripture</a:t>
            </a:r>
            <a:r>
              <a:rPr lang="en-US" sz="3200" dirty="0" smtClean="0"/>
              <a:t>.</a:t>
            </a:r>
          </a:p>
          <a:p>
            <a:pPr algn="r"/>
            <a:r>
              <a:rPr lang="en-US" sz="3200" b="1" dirty="0"/>
              <a:t>58-0330</a:t>
            </a:r>
            <a:endParaRPr lang="en-US" sz="3200" dirty="0"/>
          </a:p>
        </p:txBody>
      </p:sp>
    </p:spTree>
    <p:extLst>
      <p:ext uri="{BB962C8B-B14F-4D97-AF65-F5344CB8AC3E}">
        <p14:creationId xmlns:p14="http://schemas.microsoft.com/office/powerpoint/2010/main" val="1217891092"/>
      </p:ext>
    </p:extLst>
  </p:cSld>
  <p:clrMapOvr>
    <a:masterClrMapping/>
  </p:clrMapOvr>
  <p:transition spd="slow">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r>
              <a:rPr lang="en-US" smtClean="0"/>
              <a:t>Present Truth 5</a:t>
            </a:r>
            <a:endParaRPr lang="en-US"/>
          </a:p>
        </p:txBody>
      </p:sp>
      <p:sp>
        <p:nvSpPr>
          <p:cNvPr id="4" name="Slide Number Placeholder 3"/>
          <p:cNvSpPr>
            <a:spLocks noGrp="1"/>
          </p:cNvSpPr>
          <p:nvPr>
            <p:ph type="sldNum" sz="quarter" idx="12"/>
          </p:nvPr>
        </p:nvSpPr>
        <p:spPr/>
        <p:txBody>
          <a:bodyPr/>
          <a:lstStyle/>
          <a:p>
            <a:fld id="{34FBDB5F-F88B-4ECD-8AC6-E346D095E253}" type="slidenum">
              <a:rPr lang="en-US" smtClean="0"/>
              <a:pPr/>
              <a:t>22</a:t>
            </a:fld>
            <a:endParaRPr lang="en-US"/>
          </a:p>
        </p:txBody>
      </p:sp>
      <p:sp>
        <p:nvSpPr>
          <p:cNvPr id="5" name="Rectangle 4"/>
          <p:cNvSpPr/>
          <p:nvPr/>
        </p:nvSpPr>
        <p:spPr>
          <a:xfrm>
            <a:off x="152400" y="325934"/>
            <a:ext cx="8763000" cy="5693866"/>
          </a:xfrm>
          <a:prstGeom prst="rect">
            <a:avLst/>
          </a:prstGeom>
        </p:spPr>
        <p:txBody>
          <a:bodyPr wrap="square">
            <a:spAutoFit/>
          </a:bodyPr>
          <a:lstStyle/>
          <a:p>
            <a:r>
              <a:rPr lang="en-US" sz="4400" b="1" dirty="0" smtClean="0"/>
              <a:t>64-0823   COD </a:t>
            </a:r>
            <a:endParaRPr lang="en-US" sz="4400" b="1" dirty="0"/>
          </a:p>
          <a:p>
            <a:r>
              <a:rPr lang="en-US" sz="3200" dirty="0"/>
              <a:t>	</a:t>
            </a:r>
            <a:r>
              <a:rPr lang="en-US" sz="3200" dirty="0" smtClean="0"/>
              <a:t>69  There </a:t>
            </a:r>
            <a:r>
              <a:rPr lang="en-US" sz="3200" dirty="0"/>
              <a:t>was </a:t>
            </a:r>
            <a:r>
              <a:rPr lang="en-US" sz="3200" dirty="0" smtClean="0"/>
              <a:t>a </a:t>
            </a:r>
            <a:r>
              <a:rPr lang="en-US" sz="3200" dirty="0" err="1"/>
              <a:t>Dunkard</a:t>
            </a:r>
            <a:r>
              <a:rPr lang="en-US" sz="3200" dirty="0"/>
              <a:t> girl, had just received the Holy </a:t>
            </a:r>
            <a:r>
              <a:rPr lang="en-US" sz="3200" dirty="0" smtClean="0"/>
              <a:t>Ghost… and </a:t>
            </a:r>
            <a:r>
              <a:rPr lang="en-US" sz="3200" dirty="0"/>
              <a:t>she said, "Brother Branham, </a:t>
            </a:r>
            <a:r>
              <a:rPr lang="en-US" sz="3200" dirty="0" smtClean="0"/>
              <a:t>do </a:t>
            </a:r>
            <a:r>
              <a:rPr lang="en-US" sz="3200" dirty="0"/>
              <a:t>you think it's wrong for a </a:t>
            </a:r>
            <a:r>
              <a:rPr lang="en-US" sz="3200" dirty="0" smtClean="0"/>
              <a:t>Christian </a:t>
            </a:r>
            <a:r>
              <a:rPr lang="en-US" sz="3200" dirty="0"/>
              <a:t>girl to wear a 'scandal skirt</a:t>
            </a:r>
            <a:r>
              <a:rPr lang="en-US" sz="3200" dirty="0" smtClean="0"/>
              <a:t>'? It </a:t>
            </a:r>
            <a:r>
              <a:rPr lang="en-US" sz="3200" dirty="0"/>
              <a:t>shows the underskirt</a:t>
            </a:r>
            <a:r>
              <a:rPr lang="en-US" sz="3200" dirty="0" smtClean="0"/>
              <a:t>.“ </a:t>
            </a:r>
          </a:p>
          <a:p>
            <a:r>
              <a:rPr lang="en-US" sz="3200" dirty="0"/>
              <a:t>	</a:t>
            </a:r>
            <a:r>
              <a:rPr lang="en-US" sz="3200" dirty="0" smtClean="0"/>
              <a:t>I </a:t>
            </a:r>
            <a:r>
              <a:rPr lang="en-US" sz="3200" dirty="0"/>
              <a:t>said, </a:t>
            </a:r>
            <a:r>
              <a:rPr lang="en-US" sz="3200" b="1" i="1" dirty="0"/>
              <a:t>"</a:t>
            </a:r>
            <a:r>
              <a:rPr lang="en-US" sz="3200" b="1" i="1" dirty="0" smtClean="0"/>
              <a:t>What </a:t>
            </a:r>
            <a:r>
              <a:rPr lang="en-US" sz="3200" b="1" i="1" dirty="0"/>
              <a:t>is in a woman that would make her want to show her underneath clothes to some man? </a:t>
            </a:r>
            <a:r>
              <a:rPr lang="en-US" sz="3200" dirty="0" smtClean="0"/>
              <a:t>What </a:t>
            </a:r>
            <a:r>
              <a:rPr lang="en-US" sz="3200" dirty="0"/>
              <a:t>business has a Christian girl got doing a thing like that? Could you imagine a Christian</a:t>
            </a:r>
            <a:r>
              <a:rPr lang="en-US" sz="3200" dirty="0" smtClean="0"/>
              <a:t>?"</a:t>
            </a:r>
            <a:endParaRPr lang="en-US" sz="3200" dirty="0"/>
          </a:p>
        </p:txBody>
      </p:sp>
    </p:spTree>
    <p:extLst>
      <p:ext uri="{BB962C8B-B14F-4D97-AF65-F5344CB8AC3E}">
        <p14:creationId xmlns:p14="http://schemas.microsoft.com/office/powerpoint/2010/main" val="1708165049"/>
      </p:ext>
    </p:extLst>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r>
              <a:rPr lang="en-US" smtClean="0"/>
              <a:t>Present Truth 5</a:t>
            </a:r>
            <a:endParaRPr lang="en-US"/>
          </a:p>
        </p:txBody>
      </p:sp>
      <p:sp>
        <p:nvSpPr>
          <p:cNvPr id="4" name="Slide Number Placeholder 3"/>
          <p:cNvSpPr>
            <a:spLocks noGrp="1"/>
          </p:cNvSpPr>
          <p:nvPr>
            <p:ph type="sldNum" sz="quarter" idx="12"/>
          </p:nvPr>
        </p:nvSpPr>
        <p:spPr/>
        <p:txBody>
          <a:bodyPr/>
          <a:lstStyle/>
          <a:p>
            <a:fld id="{34FBDB5F-F88B-4ECD-8AC6-E346D095E253}" type="slidenum">
              <a:rPr lang="en-US" smtClean="0"/>
              <a:pPr/>
              <a:t>23</a:t>
            </a:fld>
            <a:endParaRPr lang="en-US"/>
          </a:p>
        </p:txBody>
      </p:sp>
      <p:sp>
        <p:nvSpPr>
          <p:cNvPr id="5" name="Rectangle 4"/>
          <p:cNvSpPr/>
          <p:nvPr/>
        </p:nvSpPr>
        <p:spPr>
          <a:xfrm>
            <a:off x="228600" y="305336"/>
            <a:ext cx="8763000" cy="6801862"/>
          </a:xfrm>
          <a:prstGeom prst="rect">
            <a:avLst/>
          </a:prstGeom>
        </p:spPr>
        <p:txBody>
          <a:bodyPr wrap="square">
            <a:spAutoFit/>
          </a:bodyPr>
          <a:lstStyle/>
          <a:p>
            <a:r>
              <a:rPr lang="en-US" sz="3600" b="1" dirty="0" smtClean="0"/>
              <a:t>THE.UNCERTAIN.SOUND</a:t>
            </a:r>
            <a:endParaRPr lang="en-US" sz="3600" b="1" dirty="0"/>
          </a:p>
          <a:p>
            <a:r>
              <a:rPr lang="en-US" sz="2800" dirty="0"/>
              <a:t>	</a:t>
            </a:r>
            <a:r>
              <a:rPr lang="en-US" sz="2800" dirty="0" smtClean="0"/>
              <a:t>83  …I'm </a:t>
            </a:r>
            <a:r>
              <a:rPr lang="en-US" sz="2800" dirty="0"/>
              <a:t>here as a Gospel preacher to let you know what's truth, then you do with it whatever you wish to. Then when you go to doing those things, you'll begin to </a:t>
            </a:r>
            <a:r>
              <a:rPr lang="en-US" sz="2800" b="1" dirty="0"/>
              <a:t>reason</a:t>
            </a:r>
            <a:r>
              <a:rPr lang="en-US" sz="2800" dirty="0"/>
              <a:t>, </a:t>
            </a:r>
            <a:r>
              <a:rPr lang="en-US" sz="2800" i="1" dirty="0"/>
              <a:t>"If this woman can do it. She's well-thought-of. She goes to church</a:t>
            </a:r>
            <a:r>
              <a:rPr lang="en-US" sz="2800" i="1" dirty="0" smtClean="0"/>
              <a:t>. </a:t>
            </a:r>
            <a:r>
              <a:rPr lang="en-US" sz="2800" i="1" dirty="0"/>
              <a:t>Why can't I do it</a:t>
            </a:r>
            <a:r>
              <a:rPr lang="en-US" sz="2800" b="1" i="1" dirty="0"/>
              <a:t>?" </a:t>
            </a:r>
            <a:r>
              <a:rPr lang="en-US" sz="2800" b="1" dirty="0"/>
              <a:t>That's reasoning, when your soul tells you it's wrong. </a:t>
            </a:r>
            <a:r>
              <a:rPr lang="en-US" sz="2800" dirty="0"/>
              <a:t>God covered women </a:t>
            </a:r>
            <a:r>
              <a:rPr lang="en-US" sz="2800" dirty="0" smtClean="0"/>
              <a:t>and </a:t>
            </a:r>
            <a:r>
              <a:rPr lang="en-US" sz="2800" dirty="0"/>
              <a:t>men </a:t>
            </a:r>
            <a:r>
              <a:rPr lang="en-US" sz="2800" dirty="0" smtClean="0"/>
              <a:t>up </a:t>
            </a:r>
            <a:r>
              <a:rPr lang="en-US" sz="2800" dirty="0"/>
              <a:t>in the garden of Eden, never stripped them. </a:t>
            </a:r>
            <a:r>
              <a:rPr lang="en-US" sz="2800" dirty="0" smtClean="0"/>
              <a:t>You'll </a:t>
            </a:r>
            <a:r>
              <a:rPr lang="en-US" sz="2800" dirty="0"/>
              <a:t>reason it out, "The rest of them are doing it</a:t>
            </a:r>
            <a:r>
              <a:rPr lang="en-US" sz="2800" dirty="0" smtClean="0"/>
              <a:t>.“</a:t>
            </a:r>
            <a:endParaRPr lang="en-US" sz="2800" dirty="0"/>
          </a:p>
          <a:p>
            <a:r>
              <a:rPr lang="en-US" sz="2800" dirty="0" smtClean="0"/>
              <a:t>	Younger </a:t>
            </a:r>
            <a:r>
              <a:rPr lang="en-US" sz="2800" dirty="0"/>
              <a:t>girls, </a:t>
            </a:r>
            <a:r>
              <a:rPr lang="en-US" sz="2800" dirty="0" smtClean="0"/>
              <a:t>you </a:t>
            </a:r>
            <a:r>
              <a:rPr lang="en-US" sz="2800" dirty="0"/>
              <a:t>take heed this morning to the Gospel. The Gospel said, </a:t>
            </a:r>
            <a:r>
              <a:rPr lang="en-US" sz="2800" i="1" dirty="0"/>
              <a:t>"Let the women dress themselves in modest apparel," </a:t>
            </a:r>
            <a:r>
              <a:rPr lang="en-US" sz="2800" dirty="0"/>
              <a:t>not immodest,</a:t>
            </a:r>
            <a:r>
              <a:rPr lang="en-US" sz="2800" i="1" dirty="0"/>
              <a:t> "modest apparel."</a:t>
            </a:r>
            <a:r>
              <a:rPr lang="en-US" sz="2800" dirty="0"/>
              <a:t> And it's getting... It's a disgrace</a:t>
            </a:r>
            <a:r>
              <a:rPr lang="en-US" sz="2800" dirty="0" smtClean="0"/>
              <a:t>.</a:t>
            </a:r>
            <a:endParaRPr lang="en-US" sz="2400" dirty="0" smtClean="0"/>
          </a:p>
          <a:p>
            <a:pPr algn="r"/>
            <a:r>
              <a:rPr lang="en-US" sz="2400" dirty="0"/>
              <a:t>55-0731</a:t>
            </a:r>
          </a:p>
        </p:txBody>
      </p:sp>
    </p:spTree>
    <p:extLst>
      <p:ext uri="{BB962C8B-B14F-4D97-AF65-F5344CB8AC3E}">
        <p14:creationId xmlns:p14="http://schemas.microsoft.com/office/powerpoint/2010/main" val="2612689491"/>
      </p:ext>
    </p:extLst>
  </p:cSld>
  <p:clrMapOvr>
    <a:masterClrMapping/>
  </p:clrMapOvr>
  <p:transition spd="slow">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08-05-12</a:t>
            </a:r>
            <a:endParaRPr lang="en-US"/>
          </a:p>
        </p:txBody>
      </p:sp>
      <p:sp>
        <p:nvSpPr>
          <p:cNvPr id="5" name="Footer Placeholder 4"/>
          <p:cNvSpPr>
            <a:spLocks noGrp="1"/>
          </p:cNvSpPr>
          <p:nvPr>
            <p:ph type="ftr" sz="quarter" idx="11"/>
          </p:nvPr>
        </p:nvSpPr>
        <p:spPr/>
        <p:txBody>
          <a:bodyPr/>
          <a:lstStyle/>
          <a:p>
            <a:r>
              <a:rPr lang="en-US" smtClean="0"/>
              <a:t>Present Truth 5</a:t>
            </a:r>
            <a:endParaRPr lang="en-US"/>
          </a:p>
        </p:txBody>
      </p:sp>
      <p:sp>
        <p:nvSpPr>
          <p:cNvPr id="6" name="Slide Number Placeholder 5"/>
          <p:cNvSpPr>
            <a:spLocks noGrp="1"/>
          </p:cNvSpPr>
          <p:nvPr>
            <p:ph type="sldNum" sz="quarter" idx="12"/>
          </p:nvPr>
        </p:nvSpPr>
        <p:spPr/>
        <p:txBody>
          <a:bodyPr/>
          <a:lstStyle/>
          <a:p>
            <a:fld id="{34FBDB5F-F88B-4ECD-8AC6-E346D095E253}" type="slidenum">
              <a:rPr lang="en-US" smtClean="0"/>
              <a:pPr/>
              <a:t>24</a:t>
            </a:fld>
            <a:endParaRPr lang="en-US"/>
          </a:p>
        </p:txBody>
      </p:sp>
      <p:sp>
        <p:nvSpPr>
          <p:cNvPr id="7" name="Rectangle 6"/>
          <p:cNvSpPr/>
          <p:nvPr/>
        </p:nvSpPr>
        <p:spPr>
          <a:xfrm>
            <a:off x="228600" y="319980"/>
            <a:ext cx="8686800" cy="6309420"/>
          </a:xfrm>
          <a:prstGeom prst="rect">
            <a:avLst/>
          </a:prstGeom>
        </p:spPr>
        <p:txBody>
          <a:bodyPr wrap="square">
            <a:spAutoFit/>
          </a:bodyPr>
          <a:lstStyle/>
          <a:p>
            <a:r>
              <a:rPr lang="en-US" sz="4400" b="1" dirty="0" smtClean="0"/>
              <a:t>INFLUENCE</a:t>
            </a:r>
            <a:endParaRPr lang="en-US" sz="4400" b="1" dirty="0"/>
          </a:p>
          <a:p>
            <a:r>
              <a:rPr lang="en-US" sz="2800" dirty="0"/>
              <a:t>	</a:t>
            </a:r>
            <a:r>
              <a:rPr lang="en-US" sz="2800" dirty="0" smtClean="0"/>
              <a:t>211 Look </a:t>
            </a:r>
            <a:r>
              <a:rPr lang="en-US" sz="2800" dirty="0"/>
              <a:t>what the effects of the vision did to the </a:t>
            </a:r>
            <a:r>
              <a:rPr lang="en-US" sz="2800" dirty="0" smtClean="0"/>
              <a:t>prophet… There </a:t>
            </a:r>
            <a:r>
              <a:rPr lang="en-US" sz="2800" dirty="0"/>
              <a:t>is no holiness with us. We can't be holy; </a:t>
            </a:r>
            <a:r>
              <a:rPr lang="en-US" sz="2800" b="1" dirty="0"/>
              <a:t>holiness is of God. </a:t>
            </a:r>
            <a:r>
              <a:rPr lang="en-US" sz="2800" dirty="0" smtClean="0"/>
              <a:t>It </a:t>
            </a:r>
            <a:r>
              <a:rPr lang="en-US" sz="2800" dirty="0" err="1"/>
              <a:t>ain't</a:t>
            </a:r>
            <a:r>
              <a:rPr lang="en-US" sz="2800" dirty="0"/>
              <a:t> a holy church, </a:t>
            </a:r>
            <a:r>
              <a:rPr lang="en-US" sz="2800" dirty="0" smtClean="0"/>
              <a:t>a </a:t>
            </a:r>
            <a:r>
              <a:rPr lang="en-US" sz="2800" dirty="0"/>
              <a:t>holy mountain; it's a holy God. </a:t>
            </a:r>
            <a:r>
              <a:rPr lang="en-US" sz="2800" b="1" dirty="0" smtClean="0"/>
              <a:t>Not </a:t>
            </a:r>
            <a:r>
              <a:rPr lang="en-US" sz="2800" b="1" dirty="0"/>
              <a:t>holy people; </a:t>
            </a:r>
            <a:r>
              <a:rPr lang="en-US" sz="2800" b="1" dirty="0" smtClean="0"/>
              <a:t>It's </a:t>
            </a:r>
            <a:r>
              <a:rPr lang="en-US" sz="2800" b="1" dirty="0"/>
              <a:t>God in the </a:t>
            </a:r>
            <a:r>
              <a:rPr lang="en-US" sz="2800" b="1" dirty="0" smtClean="0"/>
              <a:t>people</a:t>
            </a:r>
            <a:r>
              <a:rPr lang="en-US" sz="2800" dirty="0" smtClean="0"/>
              <a:t>… But </a:t>
            </a:r>
            <a:r>
              <a:rPr lang="en-US" sz="2800" dirty="0"/>
              <a:t>it was a holy God there, the Presence of God, what made it holy.</a:t>
            </a:r>
          </a:p>
          <a:p>
            <a:r>
              <a:rPr lang="en-US" sz="2800" dirty="0" smtClean="0"/>
              <a:t>	213  It's </a:t>
            </a:r>
            <a:r>
              <a:rPr lang="en-US" sz="2800" dirty="0"/>
              <a:t>the Presence of God in our midst now that brings holiness, not my holiness, not yours, but His holiness. </a:t>
            </a:r>
            <a:r>
              <a:rPr lang="en-US" sz="2800" b="1" dirty="0"/>
              <a:t>His Presence is what brings the holiness. </a:t>
            </a:r>
            <a:r>
              <a:rPr lang="en-US" sz="2800" dirty="0"/>
              <a:t>We ought to humble ourselves, cover ourselves in reverence, humility, and say, "Lord Jesus, receive me into Your Kingdom." His holiness, not ours. Holy Spirit</a:t>
            </a:r>
            <a:r>
              <a:rPr lang="en-US" sz="2800" dirty="0" smtClean="0"/>
              <a:t>!</a:t>
            </a:r>
          </a:p>
          <a:p>
            <a:pPr algn="r"/>
            <a:r>
              <a:rPr lang="en-US" sz="2800" dirty="0"/>
              <a:t>63-1114</a:t>
            </a:r>
          </a:p>
        </p:txBody>
      </p:sp>
    </p:spTree>
    <p:extLst>
      <p:ext uri="{BB962C8B-B14F-4D97-AF65-F5344CB8AC3E}">
        <p14:creationId xmlns:p14="http://schemas.microsoft.com/office/powerpoint/2010/main" val="4114112208"/>
      </p:ext>
    </p:extLst>
  </p:cSld>
  <p:clrMapOvr>
    <a:masterClrMapping/>
  </p:clrMapOvr>
  <p:transition spd="slow">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r>
              <a:rPr lang="en-US" smtClean="0"/>
              <a:t>Present Truth 5</a:t>
            </a:r>
            <a:endParaRPr lang="en-US"/>
          </a:p>
        </p:txBody>
      </p:sp>
      <p:sp>
        <p:nvSpPr>
          <p:cNvPr id="4" name="Slide Number Placeholder 3"/>
          <p:cNvSpPr>
            <a:spLocks noGrp="1"/>
          </p:cNvSpPr>
          <p:nvPr>
            <p:ph type="sldNum" sz="quarter" idx="12"/>
          </p:nvPr>
        </p:nvSpPr>
        <p:spPr/>
        <p:txBody>
          <a:bodyPr/>
          <a:lstStyle/>
          <a:p>
            <a:fld id="{34FBDB5F-F88B-4ECD-8AC6-E346D095E253}" type="slidenum">
              <a:rPr lang="en-US" smtClean="0"/>
              <a:pPr/>
              <a:t>25</a:t>
            </a:fld>
            <a:endParaRPr lang="en-US"/>
          </a:p>
        </p:txBody>
      </p:sp>
      <p:sp>
        <p:nvSpPr>
          <p:cNvPr id="52225" name="Rectangle 1"/>
          <p:cNvSpPr>
            <a:spLocks noChangeArrowheads="1"/>
          </p:cNvSpPr>
          <p:nvPr/>
        </p:nvSpPr>
        <p:spPr bwMode="auto">
          <a:xfrm>
            <a:off x="228600" y="328910"/>
            <a:ext cx="8686800" cy="54476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RESTORATION.OF.THE.BRIDE.TREE</a:t>
            </a:r>
            <a:endParaRPr kumimoji="0" lang="en-US" sz="3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15-6    The Law of the Spirit of God is to force Satan to give up that which he has unrightfully, deceitfully taken from God. Souls of men he took from God, souls of women, children; sickness of the body, where God made them in His image to be like Him. And the church is given the rightful, legal rights by the Bible, to take the Holy Spirit and enforce this upon them.</a:t>
            </a:r>
            <a:endParaRPr kumimoji="0" lang="en-US" sz="2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18-1 </a:t>
            </a:r>
            <a:r>
              <a:rPr lang="en-US" sz="2800" dirty="0" smtClean="0">
                <a:latin typeface="Cambria" pitchFamily="18" charset="0"/>
                <a:ea typeface="Calibri" pitchFamily="34" charset="0"/>
                <a:cs typeface="Times New Roman" pitchFamily="18" charset="0"/>
              </a:rPr>
              <a:t>T</a:t>
            </a:r>
            <a:r>
              <a:rPr kumimoji="0" lang="en-US" sz="28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here was a law in Christ; that law's in man. You can bury him in the grave, the deepest sea, the lowest hell; </a:t>
            </a:r>
            <a:r>
              <a:rPr kumimoji="0" lang="en-US" sz="28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there's a law of the Spirit of God, that'll raise him up again. </a:t>
            </a:r>
            <a:endParaRPr kumimoji="0" lang="en-US" sz="2800" b="1"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2360929860"/>
      </p:ext>
    </p:extLst>
  </p:cSld>
  <p:clrMapOvr>
    <a:masterClrMapping/>
  </p:clrMapOvr>
  <p:transition spd="slow">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pPr algn="r"/>
            <a:r>
              <a:rPr lang="en-US" smtClean="0"/>
              <a:t>Present Truth 5</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26</a:t>
            </a:fld>
            <a:endParaRPr lang="en-US"/>
          </a:p>
        </p:txBody>
      </p:sp>
      <p:sp>
        <p:nvSpPr>
          <p:cNvPr id="5" name="Rectangle 4"/>
          <p:cNvSpPr/>
          <p:nvPr/>
        </p:nvSpPr>
        <p:spPr>
          <a:xfrm>
            <a:off x="304800" y="609601"/>
            <a:ext cx="8534400" cy="5693866"/>
          </a:xfrm>
          <a:prstGeom prst="rect">
            <a:avLst/>
          </a:prstGeom>
        </p:spPr>
        <p:txBody>
          <a:bodyPr wrap="square">
            <a:spAutoFit/>
          </a:bodyPr>
          <a:lstStyle/>
          <a:p>
            <a:pPr lvl="0" eaLnBrk="0" fontAlgn="base" hangingPunct="0">
              <a:spcBef>
                <a:spcPct val="0"/>
              </a:spcBef>
              <a:spcAft>
                <a:spcPct val="0"/>
              </a:spcAft>
            </a:pPr>
            <a:r>
              <a:rPr lang="en-US" sz="2800" dirty="0" smtClean="0">
                <a:latin typeface="Cambria" pitchFamily="18" charset="0"/>
                <a:ea typeface="Calibri" pitchFamily="34" charset="0"/>
                <a:cs typeface="Times New Roman" pitchFamily="18" charset="0"/>
              </a:rPr>
              <a:t>	A </a:t>
            </a:r>
            <a:r>
              <a:rPr lang="en-US" sz="2800" dirty="0">
                <a:latin typeface="Cambria" pitchFamily="18" charset="0"/>
                <a:ea typeface="Calibri" pitchFamily="34" charset="0"/>
                <a:cs typeface="Times New Roman" pitchFamily="18" charset="0"/>
              </a:rPr>
              <a:t>bird has a law. Now, its body's material; it's earthbound, sets on the earth here; but it has a law within it, the way it spreads its wings, it can fly plumb out of sight. That's against science. But it can defy gravitation, lift itself right off of it, and go right on out; because it has to put that law that's in it to work; and </a:t>
            </a:r>
            <a:r>
              <a:rPr lang="en-US" sz="2800" b="1" dirty="0">
                <a:latin typeface="Cambria" pitchFamily="18" charset="0"/>
                <a:ea typeface="Calibri" pitchFamily="34" charset="0"/>
                <a:cs typeface="Times New Roman" pitchFamily="18" charset="0"/>
              </a:rPr>
              <a:t>it's built to possess that law</a:t>
            </a:r>
            <a:r>
              <a:rPr lang="en-US" sz="2800" b="1" dirty="0" smtClean="0">
                <a:latin typeface="Cambria" pitchFamily="18" charset="0"/>
                <a:ea typeface="Calibri" pitchFamily="34" charset="0"/>
                <a:cs typeface="Times New Roman" pitchFamily="18" charset="0"/>
              </a:rPr>
              <a:t>.</a:t>
            </a:r>
          </a:p>
          <a:p>
            <a:pPr lvl="0" eaLnBrk="0" fontAlgn="base" hangingPunct="0">
              <a:spcBef>
                <a:spcPct val="0"/>
              </a:spcBef>
              <a:spcAft>
                <a:spcPct val="0"/>
              </a:spcAft>
            </a:pPr>
            <a:r>
              <a:rPr lang="en-US" sz="2800" dirty="0" smtClean="0">
                <a:latin typeface="Cambria" pitchFamily="18" charset="0"/>
                <a:ea typeface="Calibri" pitchFamily="34" charset="0"/>
                <a:cs typeface="Times New Roman" pitchFamily="18" charset="0"/>
              </a:rPr>
              <a:t>	18-3 </a:t>
            </a:r>
            <a:r>
              <a:rPr lang="en-US" sz="2800" dirty="0">
                <a:latin typeface="Cambria" pitchFamily="18" charset="0"/>
                <a:ea typeface="Calibri" pitchFamily="34" charset="0"/>
                <a:cs typeface="Times New Roman" pitchFamily="18" charset="0"/>
              </a:rPr>
              <a:t>Now, we have a law, the law of the Life in us. You're made, and </a:t>
            </a:r>
            <a:r>
              <a:rPr lang="en-US" sz="2800" dirty="0" err="1">
                <a:latin typeface="Cambria" pitchFamily="18" charset="0"/>
                <a:ea typeface="Calibri" pitchFamily="34" charset="0"/>
                <a:cs typeface="Times New Roman" pitchFamily="18" charset="0"/>
              </a:rPr>
              <a:t>borned</a:t>
            </a:r>
            <a:r>
              <a:rPr lang="en-US" sz="2800" dirty="0">
                <a:latin typeface="Cambria" pitchFamily="18" charset="0"/>
                <a:ea typeface="Calibri" pitchFamily="34" charset="0"/>
                <a:cs typeface="Times New Roman" pitchFamily="18" charset="0"/>
              </a:rPr>
              <a:t>, and placed here in the Body of Christ as sons and daughters of God. You don't have to "</a:t>
            </a:r>
            <a:r>
              <a:rPr lang="en-US" sz="2800" dirty="0" err="1">
                <a:latin typeface="Cambria" pitchFamily="18" charset="0"/>
                <a:ea typeface="Calibri" pitchFamily="34" charset="0"/>
                <a:cs typeface="Times New Roman" pitchFamily="18" charset="0"/>
              </a:rPr>
              <a:t>knuck</a:t>
            </a:r>
            <a:r>
              <a:rPr lang="en-US" sz="2800" dirty="0">
                <a:latin typeface="Cambria" pitchFamily="18" charset="0"/>
                <a:ea typeface="Calibri" pitchFamily="34" charset="0"/>
                <a:cs typeface="Times New Roman" pitchFamily="18" charset="0"/>
              </a:rPr>
              <a:t>" down to the devil. </a:t>
            </a:r>
            <a:r>
              <a:rPr lang="en-US" sz="2800" b="1" dirty="0">
                <a:latin typeface="Cambria" pitchFamily="18" charset="0"/>
                <a:ea typeface="Calibri" pitchFamily="34" charset="0"/>
                <a:cs typeface="Times New Roman" pitchFamily="18" charset="0"/>
              </a:rPr>
              <a:t>We've got a law; that's the law of the Holy Spirit</a:t>
            </a:r>
            <a:r>
              <a:rPr lang="en-US" sz="2800" dirty="0">
                <a:latin typeface="Cambria" pitchFamily="18" charset="0"/>
                <a:ea typeface="Calibri" pitchFamily="34" charset="0"/>
                <a:cs typeface="Times New Roman" pitchFamily="18" charset="0"/>
              </a:rPr>
              <a:t>.</a:t>
            </a:r>
            <a:endParaRPr lang="en-US" sz="2800" b="1" dirty="0">
              <a:latin typeface="Cambria" pitchFamily="18" charset="0"/>
              <a:ea typeface="Calibri" pitchFamily="34" charset="0"/>
              <a:cs typeface="Times New Roman" pitchFamily="18" charset="0"/>
            </a:endParaRPr>
          </a:p>
          <a:p>
            <a:pPr lvl="0" algn="r" eaLnBrk="0" fontAlgn="base" hangingPunct="0">
              <a:spcBef>
                <a:spcPct val="0"/>
              </a:spcBef>
              <a:spcAft>
                <a:spcPct val="0"/>
              </a:spcAft>
            </a:pPr>
            <a:r>
              <a:rPr lang="en-US" sz="2800" b="1" dirty="0">
                <a:latin typeface="Cambria" pitchFamily="18" charset="0"/>
                <a:ea typeface="Calibri" pitchFamily="34" charset="0"/>
                <a:cs typeface="Times New Roman" pitchFamily="18" charset="0"/>
              </a:rPr>
              <a:t>62-0422</a:t>
            </a:r>
            <a:endParaRPr lang="en-US" sz="2800" dirty="0">
              <a:latin typeface="Arial" pitchFamily="34" charset="0"/>
            </a:endParaRPr>
          </a:p>
        </p:txBody>
      </p:sp>
    </p:spTree>
    <p:extLst>
      <p:ext uri="{BB962C8B-B14F-4D97-AF65-F5344CB8AC3E}">
        <p14:creationId xmlns:p14="http://schemas.microsoft.com/office/powerpoint/2010/main" val="1018539764"/>
      </p:ext>
    </p:extLst>
  </p:cSld>
  <p:clrMapOvr>
    <a:masterClrMapping/>
  </p:clrMapOvr>
  <p:transition spd="slow">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r>
              <a:rPr lang="en-US" smtClean="0"/>
              <a:t>Present Truth 5</a:t>
            </a:r>
            <a:endParaRPr lang="en-US"/>
          </a:p>
        </p:txBody>
      </p:sp>
      <p:sp>
        <p:nvSpPr>
          <p:cNvPr id="4" name="Slide Number Placeholder 3"/>
          <p:cNvSpPr>
            <a:spLocks noGrp="1"/>
          </p:cNvSpPr>
          <p:nvPr>
            <p:ph type="sldNum" sz="quarter" idx="12"/>
          </p:nvPr>
        </p:nvSpPr>
        <p:spPr/>
        <p:txBody>
          <a:bodyPr/>
          <a:lstStyle/>
          <a:p>
            <a:fld id="{34FBDB5F-F88B-4ECD-8AC6-E346D095E253}" type="slidenum">
              <a:rPr lang="en-US" smtClean="0"/>
              <a:pPr/>
              <a:t>27</a:t>
            </a:fld>
            <a:endParaRPr lang="en-US"/>
          </a:p>
        </p:txBody>
      </p:sp>
      <p:sp>
        <p:nvSpPr>
          <p:cNvPr id="54273" name="Rectangle 1"/>
          <p:cNvSpPr>
            <a:spLocks noChangeArrowheads="1"/>
          </p:cNvSpPr>
          <p:nvPr/>
        </p:nvSpPr>
        <p:spPr bwMode="auto">
          <a:xfrm>
            <a:off x="152400" y="402134"/>
            <a:ext cx="883920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The only thing you have to do, is know how to let go and let God. You keep fighting at it and it won't never work. If the fish said, "Wait, I'll breathe up a little oxygen in me, and I'll see if I can go down." No, he does that, he will burst open. He's got to know how that law can control him.</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18-6    And the same way it is with us, it isn't what we fight, and pull, that's not it; it's to know that the law of Life is in you. And you just let go and let God. </a:t>
            </a:r>
            <a:r>
              <a:rPr kumimoji="0" lang="en-US" sz="28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Then He takes you to your healing, takes you to the baptism of the Spirit, or anything that He's promised.</a:t>
            </a:r>
            <a:r>
              <a:rPr kumimoji="0" lang="en-US" sz="28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Any claim that He's given is yours, and by letting go and letting God...</a:t>
            </a:r>
            <a:endParaRPr kumimoji="0" lang="en-US" sz="40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3060205469"/>
      </p:ext>
    </p:extLst>
  </p:cSld>
  <p:clrMapOvr>
    <a:masterClrMapping/>
  </p:clrMapOvr>
  <p:transition spd="slow">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r>
              <a:rPr lang="en-US" smtClean="0"/>
              <a:t>Present Truth 5</a:t>
            </a:r>
            <a:endParaRPr lang="en-US"/>
          </a:p>
        </p:txBody>
      </p:sp>
      <p:sp>
        <p:nvSpPr>
          <p:cNvPr id="4" name="Slide Number Placeholder 3"/>
          <p:cNvSpPr>
            <a:spLocks noGrp="1"/>
          </p:cNvSpPr>
          <p:nvPr>
            <p:ph type="sldNum" sz="quarter" idx="12"/>
          </p:nvPr>
        </p:nvSpPr>
        <p:spPr/>
        <p:txBody>
          <a:bodyPr/>
          <a:lstStyle/>
          <a:p>
            <a:fld id="{34FBDB5F-F88B-4ECD-8AC6-E346D095E253}" type="slidenum">
              <a:rPr lang="en-US" smtClean="0"/>
              <a:pPr/>
              <a:t>28</a:t>
            </a:fld>
            <a:endParaRPr lang="en-US"/>
          </a:p>
        </p:txBody>
      </p:sp>
      <p:sp>
        <p:nvSpPr>
          <p:cNvPr id="5" name="Rectangle 4"/>
          <p:cNvSpPr/>
          <p:nvPr/>
        </p:nvSpPr>
        <p:spPr>
          <a:xfrm>
            <a:off x="228600" y="457200"/>
            <a:ext cx="8305800" cy="4062651"/>
          </a:xfrm>
          <a:prstGeom prst="rect">
            <a:avLst/>
          </a:prstGeom>
        </p:spPr>
        <p:txBody>
          <a:bodyPr wrap="square">
            <a:spAutoFit/>
          </a:bodyPr>
          <a:lstStyle/>
          <a:p>
            <a:r>
              <a:rPr lang="en-US" sz="5400" dirty="0" smtClean="0">
                <a:solidFill>
                  <a:schemeClr val="tx2">
                    <a:lumMod val="75000"/>
                  </a:schemeClr>
                </a:solidFill>
              </a:rPr>
              <a:t>Example</a:t>
            </a:r>
            <a:r>
              <a:rPr lang="en-US" sz="5400" dirty="0" smtClean="0">
                <a:solidFill>
                  <a:schemeClr val="tx2">
                    <a:lumMod val="75000"/>
                  </a:schemeClr>
                </a:solidFill>
              </a:rPr>
              <a:t>:</a:t>
            </a:r>
            <a:endParaRPr lang="en-US" sz="3600" dirty="0" smtClean="0">
              <a:solidFill>
                <a:schemeClr val="tx2">
                  <a:lumMod val="75000"/>
                </a:schemeClr>
              </a:solidFill>
              <a:latin typeface="Cambria" pitchFamily="18" charset="0"/>
            </a:endParaRPr>
          </a:p>
          <a:p>
            <a:r>
              <a:rPr lang="en-US" sz="3600" b="1" dirty="0" smtClean="0">
                <a:latin typeface="Cambria" pitchFamily="18" charset="0"/>
              </a:rPr>
              <a:t>JEREMIAH 35:1-19</a:t>
            </a:r>
          </a:p>
          <a:p>
            <a:r>
              <a:rPr lang="en-US" sz="2800" i="1" dirty="0">
                <a:latin typeface="Cambria" pitchFamily="18" charset="0"/>
              </a:rPr>
              <a:t>	</a:t>
            </a:r>
            <a:r>
              <a:rPr lang="en-US" sz="2800" i="1" dirty="0" smtClean="0">
                <a:latin typeface="Cambria" pitchFamily="18" charset="0"/>
              </a:rPr>
              <a:t>1 The word which came unto Jeremiah from the LORD in the days of </a:t>
            </a:r>
            <a:r>
              <a:rPr lang="en-US" sz="2800" i="1" dirty="0" err="1" smtClean="0">
                <a:latin typeface="Cambria" pitchFamily="18" charset="0"/>
              </a:rPr>
              <a:t>Jehoiakim</a:t>
            </a:r>
            <a:r>
              <a:rPr lang="en-US" sz="2800" i="1" dirty="0" smtClean="0">
                <a:latin typeface="Cambria" pitchFamily="18" charset="0"/>
              </a:rPr>
              <a:t> the son of Josiah king of Judah, saying, 2 Go unto the house of the </a:t>
            </a:r>
            <a:r>
              <a:rPr lang="en-US" sz="2800" i="1" dirty="0" err="1" smtClean="0">
                <a:latin typeface="Cambria" pitchFamily="18" charset="0"/>
              </a:rPr>
              <a:t>Rechabites</a:t>
            </a:r>
            <a:r>
              <a:rPr lang="en-US" sz="2800" i="1" dirty="0" smtClean="0">
                <a:latin typeface="Cambria" pitchFamily="18" charset="0"/>
              </a:rPr>
              <a:t>, and speak unto them, and bring them into the house of the LORD, into one of the chambers, and give them wine to drink.</a:t>
            </a:r>
            <a:endParaRPr lang="en-US" sz="2800" i="1" dirty="0">
              <a:latin typeface="Cambria" pitchFamily="18" charset="0"/>
            </a:endParaRPr>
          </a:p>
        </p:txBody>
      </p:sp>
    </p:spTree>
    <p:extLst>
      <p:ext uri="{BB962C8B-B14F-4D97-AF65-F5344CB8AC3E}">
        <p14:creationId xmlns:p14="http://schemas.microsoft.com/office/powerpoint/2010/main" val="1663423668"/>
      </p:ext>
    </p:extLst>
  </p:cSld>
  <p:clrMapOvr>
    <a:masterClrMapping/>
  </p:clrMapOvr>
  <p:transition spd="slow">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r>
              <a:rPr lang="en-US" smtClean="0"/>
              <a:t>Present Truth 5</a:t>
            </a:r>
            <a:endParaRPr lang="en-US"/>
          </a:p>
        </p:txBody>
      </p:sp>
      <p:sp>
        <p:nvSpPr>
          <p:cNvPr id="4" name="Slide Number Placeholder 3"/>
          <p:cNvSpPr>
            <a:spLocks noGrp="1"/>
          </p:cNvSpPr>
          <p:nvPr>
            <p:ph type="sldNum" sz="quarter" idx="12"/>
          </p:nvPr>
        </p:nvSpPr>
        <p:spPr/>
        <p:txBody>
          <a:bodyPr/>
          <a:lstStyle/>
          <a:p>
            <a:fld id="{34FBDB5F-F88B-4ECD-8AC6-E346D095E253}" type="slidenum">
              <a:rPr lang="en-US" smtClean="0"/>
              <a:pPr/>
              <a:t>29</a:t>
            </a:fld>
            <a:endParaRPr lang="en-US"/>
          </a:p>
        </p:txBody>
      </p:sp>
      <p:sp>
        <p:nvSpPr>
          <p:cNvPr id="2049" name="Rectangle 1"/>
          <p:cNvSpPr>
            <a:spLocks noChangeArrowheads="1"/>
          </p:cNvSpPr>
          <p:nvPr/>
        </p:nvSpPr>
        <p:spPr bwMode="auto">
          <a:xfrm>
            <a:off x="152400" y="226159"/>
            <a:ext cx="8882418"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BE.CERTAIN.OF.GOD  </a:t>
            </a:r>
            <a:endParaRPr kumimoji="0" lang="en-US"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34    Sometime ago, I was over at a little city in Arkansas. They have a terrible segregation in Arkansas. I'd been into a little church, the policeman helped me in and out. I was coming out of the church, and I could hear someone saying, "Mercy,  mercy." I thought, "Where is that coming from?" Standing over to one side stood a Negro man, way out from the white people</a:t>
            </a:r>
            <a:r>
              <a:rPr kumimoji="0" lang="en-US"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24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And something struck me, "That man wants to talk to me." And I said to the policeman; I said, "I want to go over and see that man."</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"Oh, Mr. Branham, you can't do that; you'd start trouble here in Arkansas." I said, "But the Holy Spirit's telling me to go." He said, "Well, Brother Branham, you'll start a race riot. All these white people here to be prayed for, and you go over there to that colored man..." </a:t>
            </a:r>
            <a:r>
              <a:rPr kumimoji="0" lang="en-US" sz="24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I said, "I can't help what kind of laws you got. I follow a law and that law is a law of the Spirit.</a:t>
            </a:r>
            <a:r>
              <a:rPr kumimoji="0" lang="en-US" sz="24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And he said, "Go to that man.“</a:t>
            </a:r>
          </a:p>
          <a:p>
            <a:pPr lvl="0" algn="r" eaLnBrk="0" fontAlgn="base" hangingPunct="0">
              <a:spcBef>
                <a:spcPct val="0"/>
              </a:spcBef>
              <a:spcAft>
                <a:spcPct val="0"/>
              </a:spcAft>
            </a:pPr>
            <a:r>
              <a:rPr lang="en-US" sz="2000" dirty="0">
                <a:latin typeface="Cambria" pitchFamily="18" charset="0"/>
                <a:ea typeface="Calibri" pitchFamily="34" charset="0"/>
                <a:cs typeface="Times New Roman" pitchFamily="18" charset="0"/>
              </a:rPr>
              <a:t>59-0412</a:t>
            </a:r>
            <a:endParaRPr kumimoji="0" lang="en-US" sz="360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2084320971"/>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pPr algn="r"/>
            <a:r>
              <a:rPr lang="en-US" smtClean="0"/>
              <a:t>Present Truth 5</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3</a:t>
            </a:fld>
            <a:endParaRPr lang="en-US"/>
          </a:p>
        </p:txBody>
      </p:sp>
      <p:sp>
        <p:nvSpPr>
          <p:cNvPr id="5" name="Rectangle 4"/>
          <p:cNvSpPr/>
          <p:nvPr/>
        </p:nvSpPr>
        <p:spPr>
          <a:xfrm>
            <a:off x="152400" y="381000"/>
            <a:ext cx="8839200" cy="6001643"/>
          </a:xfrm>
          <a:prstGeom prst="rect">
            <a:avLst/>
          </a:prstGeom>
        </p:spPr>
        <p:txBody>
          <a:bodyPr wrap="square">
            <a:spAutoFit/>
          </a:bodyPr>
          <a:lstStyle/>
          <a:p>
            <a:r>
              <a:rPr lang="en-US" sz="4000" b="1" dirty="0" smtClean="0"/>
              <a:t>THE.EASTER.SEAL</a:t>
            </a:r>
          </a:p>
          <a:p>
            <a:r>
              <a:rPr lang="en-US" sz="2800" dirty="0"/>
              <a:t>	</a:t>
            </a:r>
            <a:r>
              <a:rPr lang="en-US" sz="2600" dirty="0" smtClean="0"/>
              <a:t>159  </a:t>
            </a:r>
            <a:r>
              <a:rPr lang="en-US" sz="2600" dirty="0"/>
              <a:t>Watch the action of those disciples, a scared. They </a:t>
            </a:r>
            <a:r>
              <a:rPr lang="en-US" sz="2600" dirty="0" err="1"/>
              <a:t>knowed</a:t>
            </a:r>
            <a:r>
              <a:rPr lang="en-US" sz="2600" dirty="0"/>
              <a:t> Jesus was the Truth, but, you see, </a:t>
            </a:r>
            <a:r>
              <a:rPr lang="en-US" sz="2600" b="1" dirty="0"/>
              <a:t>It was against the popular idea, the popular religion of the hour,</a:t>
            </a:r>
            <a:r>
              <a:rPr lang="en-US" sz="2600" dirty="0"/>
              <a:t> the most strictest </a:t>
            </a:r>
            <a:r>
              <a:rPr lang="en-US" sz="2600" dirty="0" smtClean="0"/>
              <a:t>religion, </a:t>
            </a:r>
            <a:r>
              <a:rPr lang="en-US" sz="2600" dirty="0"/>
              <a:t>Pharisees, Sadducees, and so forth, their cults, clans, and denominations. </a:t>
            </a:r>
            <a:r>
              <a:rPr lang="en-US" sz="2600" dirty="0" smtClean="0"/>
              <a:t>They were </a:t>
            </a:r>
            <a:r>
              <a:rPr lang="en-US" sz="2600" dirty="0"/>
              <a:t>against That, </a:t>
            </a:r>
            <a:r>
              <a:rPr lang="en-US" sz="2600" b="1" dirty="0"/>
              <a:t>"Heresy." </a:t>
            </a:r>
            <a:r>
              <a:rPr lang="en-US" sz="2600" dirty="0"/>
              <a:t>But Jesus was the identified </a:t>
            </a:r>
            <a:r>
              <a:rPr lang="en-US" sz="2600" dirty="0" smtClean="0"/>
              <a:t>Word.</a:t>
            </a:r>
            <a:r>
              <a:rPr lang="en-US" sz="2800" dirty="0" smtClean="0"/>
              <a:t>		</a:t>
            </a:r>
            <a:r>
              <a:rPr lang="en-US" sz="2400" dirty="0" smtClean="0"/>
              <a:t>65-0410</a:t>
            </a:r>
          </a:p>
          <a:p>
            <a:endParaRPr lang="en-US" sz="2800" dirty="0" smtClean="0"/>
          </a:p>
          <a:p>
            <a:r>
              <a:rPr lang="en-US" sz="4000" b="1" dirty="0">
                <a:latin typeface="Cambria" pitchFamily="18" charset="0"/>
              </a:rPr>
              <a:t>WHY.IT.HAD.TO.BE.SHEPHERDS  </a:t>
            </a:r>
          </a:p>
          <a:p>
            <a:r>
              <a:rPr lang="en-US" sz="3200" dirty="0">
                <a:latin typeface="Cambria" pitchFamily="18" charset="0"/>
              </a:rPr>
              <a:t>	</a:t>
            </a:r>
            <a:r>
              <a:rPr lang="en-US" sz="2800" dirty="0">
                <a:latin typeface="Cambria" pitchFamily="18" charset="0"/>
              </a:rPr>
              <a:t>18  …The great thing, all the Word of God fits right together. If it doesn't fit together, it's not God's Word that's misfit; it's your thought is </a:t>
            </a:r>
            <a:r>
              <a:rPr lang="en-US" sz="2800" dirty="0" err="1">
                <a:latin typeface="Cambria" pitchFamily="18" charset="0"/>
              </a:rPr>
              <a:t>misfitting</a:t>
            </a:r>
            <a:r>
              <a:rPr lang="en-US" sz="2800" dirty="0">
                <a:latin typeface="Cambria" pitchFamily="18" charset="0"/>
              </a:rPr>
              <a:t> to the Word. </a:t>
            </a:r>
            <a:r>
              <a:rPr lang="en-US" sz="2800" b="1" dirty="0">
                <a:latin typeface="Cambria" pitchFamily="18" charset="0"/>
              </a:rPr>
              <a:t>It all fits </a:t>
            </a:r>
            <a:r>
              <a:rPr lang="en-US" sz="2800" b="1" dirty="0" smtClean="0">
                <a:latin typeface="Cambria" pitchFamily="18" charset="0"/>
              </a:rPr>
              <a:t>together.					</a:t>
            </a:r>
            <a:r>
              <a:rPr lang="en-US" sz="2400" dirty="0" smtClean="0">
                <a:latin typeface="Cambria" pitchFamily="18" charset="0"/>
              </a:rPr>
              <a:t>64-1221</a:t>
            </a:r>
            <a:endParaRPr lang="en-US" sz="2400" dirty="0">
              <a:latin typeface="Cambria" pitchFamily="18" charset="0"/>
            </a:endParaRPr>
          </a:p>
        </p:txBody>
      </p:sp>
    </p:spTree>
    <p:extLst>
      <p:ext uri="{BB962C8B-B14F-4D97-AF65-F5344CB8AC3E}">
        <p14:creationId xmlns:p14="http://schemas.microsoft.com/office/powerpoint/2010/main" val="203563389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wipe(down)">
                                      <p:cBhvr>
                                        <p:cTn id="7" dur="500"/>
                                        <p:tgtEl>
                                          <p:spTgt spid="5">
                                            <p:txEl>
                                              <p:pRg st="3" end="3"/>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4" end="4"/>
                                            </p:txEl>
                                          </p:spTgt>
                                        </p:tgtEl>
                                        <p:attrNameLst>
                                          <p:attrName>style.visibility</p:attrName>
                                        </p:attrNameLst>
                                      </p:cBhvr>
                                      <p:to>
                                        <p:strVal val="visible"/>
                                      </p:to>
                                    </p:set>
                                    <p:animEffect transition="in" filter="wipe(down)">
                                      <p:cBhvr>
                                        <p:cTn id="1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pPr algn="r"/>
            <a:r>
              <a:rPr lang="en-US" smtClean="0"/>
              <a:t>Present Truth 5</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30</a:t>
            </a:fld>
            <a:endParaRPr lang="en-US"/>
          </a:p>
        </p:txBody>
      </p:sp>
    </p:spTree>
    <p:extLst>
      <p:ext uri="{BB962C8B-B14F-4D97-AF65-F5344CB8AC3E}">
        <p14:creationId xmlns:p14="http://schemas.microsoft.com/office/powerpoint/2010/main" val="427142600"/>
      </p:ext>
    </p:extLst>
  </p:cSld>
  <p:clrMapOvr>
    <a:masterClrMapping/>
  </p:clrMapOvr>
  <p:transition spd="slow">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08-05-12</a:t>
            </a:r>
            <a:endParaRPr lang="en-US"/>
          </a:p>
        </p:txBody>
      </p:sp>
      <p:sp>
        <p:nvSpPr>
          <p:cNvPr id="5" name="Footer Placeholder 4"/>
          <p:cNvSpPr>
            <a:spLocks noGrp="1"/>
          </p:cNvSpPr>
          <p:nvPr>
            <p:ph type="ftr" sz="quarter" idx="11"/>
          </p:nvPr>
        </p:nvSpPr>
        <p:spPr/>
        <p:txBody>
          <a:bodyPr/>
          <a:lstStyle/>
          <a:p>
            <a:r>
              <a:rPr lang="en-US" smtClean="0"/>
              <a:t>Present Truth 5</a:t>
            </a:r>
            <a:endParaRPr lang="en-US"/>
          </a:p>
        </p:txBody>
      </p:sp>
      <p:sp>
        <p:nvSpPr>
          <p:cNvPr id="6" name="Slide Number Placeholder 5"/>
          <p:cNvSpPr>
            <a:spLocks noGrp="1"/>
          </p:cNvSpPr>
          <p:nvPr>
            <p:ph type="sldNum" sz="quarter" idx="12"/>
          </p:nvPr>
        </p:nvSpPr>
        <p:spPr/>
        <p:txBody>
          <a:bodyPr/>
          <a:lstStyle/>
          <a:p>
            <a:fld id="{34FBDB5F-F88B-4ECD-8AC6-E346D095E253}" type="slidenum">
              <a:rPr lang="en-US" smtClean="0"/>
              <a:pPr/>
              <a:t>31</a:t>
            </a:fld>
            <a:endParaRPr lang="en-US"/>
          </a:p>
        </p:txBody>
      </p:sp>
      <p:sp>
        <p:nvSpPr>
          <p:cNvPr id="7" name="Rectangle 6"/>
          <p:cNvSpPr/>
          <p:nvPr/>
        </p:nvSpPr>
        <p:spPr>
          <a:xfrm>
            <a:off x="304800" y="457200"/>
            <a:ext cx="8610600" cy="4524315"/>
          </a:xfrm>
          <a:prstGeom prst="rect">
            <a:avLst/>
          </a:prstGeom>
        </p:spPr>
        <p:txBody>
          <a:bodyPr wrap="square">
            <a:spAutoFit/>
          </a:bodyPr>
          <a:lstStyle/>
          <a:p>
            <a:r>
              <a:rPr lang="en-US" sz="3600" b="1" dirty="0" smtClean="0"/>
              <a:t>WHAT.DOES.THOU.HERE</a:t>
            </a:r>
          </a:p>
          <a:p>
            <a:r>
              <a:rPr lang="en-US" sz="2800" dirty="0" smtClean="0"/>
              <a:t>	21  (Puerto </a:t>
            </a:r>
            <a:r>
              <a:rPr lang="en-US" sz="2800" dirty="0"/>
              <a:t>Rico </a:t>
            </a:r>
            <a:r>
              <a:rPr lang="en-US" sz="2800" dirty="0" smtClean="0"/>
              <a:t>storm) That's </a:t>
            </a:r>
            <a:r>
              <a:rPr lang="en-US" sz="2800" dirty="0"/>
              <a:t>what the church needs: is a revival to shake from it all the worldliness and the things of the world, and bring back purity and holiness of God in the hearts of its believers: humility.</a:t>
            </a:r>
            <a:r>
              <a:rPr lang="en-US" sz="2800" dirty="0">
                <a:solidFill>
                  <a:srgbClr val="FFFF00"/>
                </a:solidFill>
              </a:rPr>
              <a:t> </a:t>
            </a:r>
            <a:r>
              <a:rPr lang="en-US" sz="2800" dirty="0"/>
              <a:t>Why, man as soon as a... They don't get a revival once in a while in their spirit, they become so carnal and so indifferent, till they get self-styled, starchy, self righteous</a:t>
            </a:r>
            <a:r>
              <a:rPr lang="en-US" sz="2800" dirty="0" smtClean="0"/>
              <a:t>.</a:t>
            </a:r>
          </a:p>
          <a:p>
            <a:pPr algn="r"/>
            <a:r>
              <a:rPr lang="en-US" sz="2800" dirty="0" smtClean="0"/>
              <a:t>59-0301</a:t>
            </a:r>
            <a:endParaRPr lang="en-US" sz="2800" dirty="0"/>
          </a:p>
        </p:txBody>
      </p:sp>
    </p:spTree>
    <p:extLst>
      <p:ext uri="{BB962C8B-B14F-4D97-AF65-F5344CB8AC3E}">
        <p14:creationId xmlns:p14="http://schemas.microsoft.com/office/powerpoint/2010/main" val="4074906665"/>
      </p:ext>
    </p:extLst>
  </p:cSld>
  <p:clrMapOvr>
    <a:masterClrMapping/>
  </p:clrMapOvr>
  <p:transition spd="slow">
    <p:randomBa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r>
              <a:rPr lang="en-US" smtClean="0"/>
              <a:t>Present Truth 5</a:t>
            </a:r>
            <a:endParaRPr lang="en-US"/>
          </a:p>
        </p:txBody>
      </p:sp>
      <p:sp>
        <p:nvSpPr>
          <p:cNvPr id="4" name="Slide Number Placeholder 3"/>
          <p:cNvSpPr>
            <a:spLocks noGrp="1"/>
          </p:cNvSpPr>
          <p:nvPr>
            <p:ph type="sldNum" sz="quarter" idx="12"/>
          </p:nvPr>
        </p:nvSpPr>
        <p:spPr/>
        <p:txBody>
          <a:bodyPr/>
          <a:lstStyle/>
          <a:p>
            <a:fld id="{34FBDB5F-F88B-4ECD-8AC6-E346D095E253}" type="slidenum">
              <a:rPr lang="en-US" smtClean="0"/>
              <a:pPr/>
              <a:t>32</a:t>
            </a:fld>
            <a:endParaRPr lang="en-US"/>
          </a:p>
        </p:txBody>
      </p:sp>
      <p:sp>
        <p:nvSpPr>
          <p:cNvPr id="35841" name="Rectangle 1"/>
          <p:cNvSpPr>
            <a:spLocks noChangeArrowheads="1"/>
          </p:cNvSpPr>
          <p:nvPr/>
        </p:nvSpPr>
        <p:spPr bwMode="auto">
          <a:xfrm>
            <a:off x="228600" y="333375"/>
            <a:ext cx="8686800" cy="49552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tx1"/>
                </a:solidFill>
                <a:effectLst/>
                <a:latin typeface="Cambria" pitchFamily="18" charset="0"/>
                <a:ea typeface="Times New Roman" pitchFamily="18" charset="0"/>
              </a:rPr>
              <a:t>QUEEN.OF.SHEBA</a:t>
            </a:r>
            <a:endParaRPr kumimoji="0" lang="en-US" b="0" i="0" u="none" strike="noStrike" cap="none" normalizeH="0" baseline="0" dirty="0" smtClean="0">
              <a:ln>
                <a:noFill/>
              </a:ln>
              <a:solidFill>
                <a:schemeClr val="tx1"/>
              </a:solidFill>
              <a:effectLst/>
              <a:latin typeface="Cambria"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mbria" pitchFamily="18" charset="0"/>
                <a:ea typeface="Times New Roman" pitchFamily="18" charset="0"/>
              </a:rPr>
              <a:t>	9  And then if you say that you're saved and still live for the things of the world, your fruits prove that you're not saved. I believe holiness... </a:t>
            </a:r>
          </a:p>
          <a:p>
            <a:pPr marL="0" marR="0" lvl="0" indent="0" algn="l" defTabSz="914400" rtl="0" eaLnBrk="0" fontAlgn="base" latinLnBrk="0" hangingPunct="0">
              <a:lnSpc>
                <a:spcPct val="100000"/>
              </a:lnSpc>
              <a:spcBef>
                <a:spcPct val="0"/>
              </a:spcBef>
              <a:spcAft>
                <a:spcPct val="0"/>
              </a:spcAft>
              <a:buClrTx/>
              <a:buSzTx/>
              <a:buFontTx/>
              <a:buNone/>
              <a:tabLst/>
            </a:pPr>
            <a:r>
              <a:rPr lang="en-US" sz="2800" dirty="0">
                <a:latin typeface="Cambria" pitchFamily="18" charset="0"/>
                <a:ea typeface="Times New Roman" pitchFamily="18" charset="0"/>
              </a:rPr>
              <a:t>	</a:t>
            </a:r>
            <a:r>
              <a:rPr kumimoji="0" lang="en-US" sz="2800" b="0" i="0" u="none" strike="noStrike" cap="none" normalizeH="0" baseline="0" dirty="0" smtClean="0">
                <a:ln>
                  <a:noFill/>
                </a:ln>
                <a:solidFill>
                  <a:schemeClr val="tx1"/>
                </a:solidFill>
                <a:effectLst/>
                <a:latin typeface="Cambria" pitchFamily="18" charset="0"/>
                <a:ea typeface="Times New Roman" pitchFamily="18" charset="0"/>
              </a:rPr>
              <a:t>But if you just make yourself dress like a holy person or act like a holy person, that doesn't make you a holy person. You'd just be making out that. </a:t>
            </a:r>
            <a:r>
              <a:rPr kumimoji="0" lang="en-US" sz="2800" b="1" i="0" u="none" strike="noStrike" cap="none" normalizeH="0" baseline="0" dirty="0" smtClean="0">
                <a:ln>
                  <a:noFill/>
                </a:ln>
                <a:effectLst/>
                <a:latin typeface="Cambria" pitchFamily="18" charset="0"/>
                <a:ea typeface="Times New Roman" pitchFamily="18" charset="0"/>
              </a:rPr>
              <a:t>But if the Spirit within you makes you live that way, then you know you're all right. That's how you judge yourself…</a:t>
            </a:r>
            <a:endParaRPr kumimoji="0" lang="en-US" sz="1600" b="1" i="0" u="none" strike="noStrike" cap="none" normalizeH="0" baseline="0" dirty="0" smtClean="0">
              <a:ln>
                <a:noFill/>
              </a:ln>
              <a:effectLst/>
              <a:latin typeface="Cambria" pitchFamily="18" charset="0"/>
              <a:ea typeface="Times New Roman" pitchFamily="18" charset="0"/>
            </a:endParaRPr>
          </a:p>
          <a:p>
            <a:pPr lvl="0" algn="r" eaLnBrk="0" fontAlgn="base" hangingPunct="0">
              <a:spcBef>
                <a:spcPct val="0"/>
              </a:spcBef>
              <a:spcAft>
                <a:spcPct val="0"/>
              </a:spcAft>
            </a:pPr>
            <a:r>
              <a:rPr lang="en-US" sz="2400" b="1" dirty="0">
                <a:latin typeface="Cambria" pitchFamily="18" charset="0"/>
                <a:ea typeface="Times New Roman" pitchFamily="18" charset="0"/>
              </a:rPr>
              <a:t>60-0710</a:t>
            </a:r>
            <a:endParaRPr kumimoji="0" lang="en-US" sz="2400" b="0" i="0" u="none" strike="noStrike" cap="none" normalizeH="0" baseline="0" dirty="0" smtClean="0">
              <a:ln>
                <a:noFill/>
              </a:ln>
              <a:solidFill>
                <a:srgbClr val="FFFF00"/>
              </a:solidFill>
              <a:effectLst/>
              <a:latin typeface="Cambria" pitchFamily="18" charset="0"/>
            </a:endParaRPr>
          </a:p>
        </p:txBody>
      </p:sp>
    </p:spTree>
    <p:extLst>
      <p:ext uri="{BB962C8B-B14F-4D97-AF65-F5344CB8AC3E}">
        <p14:creationId xmlns:p14="http://schemas.microsoft.com/office/powerpoint/2010/main" val="682268480"/>
      </p:ext>
    </p:extLst>
  </p:cSld>
  <p:clrMapOvr>
    <a:masterClrMapping/>
  </p:clrMapOvr>
  <p:transition spd="slow">
    <p:randomBar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r>
              <a:rPr lang="en-US" smtClean="0"/>
              <a:t>Present Truth 5</a:t>
            </a:r>
            <a:endParaRPr lang="en-US"/>
          </a:p>
        </p:txBody>
      </p:sp>
      <p:sp>
        <p:nvSpPr>
          <p:cNvPr id="4" name="Slide Number Placeholder 3"/>
          <p:cNvSpPr>
            <a:spLocks noGrp="1"/>
          </p:cNvSpPr>
          <p:nvPr>
            <p:ph type="sldNum" sz="quarter" idx="12"/>
          </p:nvPr>
        </p:nvSpPr>
        <p:spPr/>
        <p:txBody>
          <a:bodyPr/>
          <a:lstStyle/>
          <a:p>
            <a:fld id="{34FBDB5F-F88B-4ECD-8AC6-E346D095E253}" type="slidenum">
              <a:rPr lang="en-US" smtClean="0"/>
              <a:pPr/>
              <a:t>33</a:t>
            </a:fld>
            <a:endParaRPr lang="en-US"/>
          </a:p>
        </p:txBody>
      </p:sp>
      <p:sp>
        <p:nvSpPr>
          <p:cNvPr id="44033" name="Rectangle 1"/>
          <p:cNvSpPr>
            <a:spLocks noChangeArrowheads="1"/>
          </p:cNvSpPr>
          <p:nvPr/>
        </p:nvSpPr>
        <p:spPr bwMode="auto">
          <a:xfrm>
            <a:off x="152400" y="457200"/>
            <a:ext cx="8839200" cy="58785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effectLst/>
                <a:latin typeface="Cambria" pitchFamily="18" charset="0"/>
                <a:ea typeface="Times New Roman" pitchFamily="18" charset="0"/>
              </a:rPr>
              <a:t>MARRIAGE.OF.THE.LAMB</a:t>
            </a:r>
            <a:endParaRPr kumimoji="0" lang="en-US" sz="3200" b="0" i="0" u="none" strike="noStrike" cap="none" normalizeH="0" baseline="0" dirty="0" smtClean="0">
              <a:ln>
                <a:noFill/>
              </a:ln>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600" b="1" i="0" u="none" strike="noStrike" cap="none" normalizeH="0" baseline="0" dirty="0" smtClean="0">
                <a:ln>
                  <a:noFill/>
                </a:ln>
                <a:effectLst/>
                <a:latin typeface="Cambria" pitchFamily="18" charset="0"/>
                <a:ea typeface="Times New Roman" pitchFamily="18" charset="0"/>
              </a:rPr>
              <a:t>	28  </a:t>
            </a:r>
            <a:r>
              <a:rPr kumimoji="0" lang="en-US" sz="2800" b="0" i="1" u="none" strike="noStrike" cap="none" normalizeH="0" baseline="0" dirty="0" smtClean="0">
                <a:ln>
                  <a:noFill/>
                </a:ln>
                <a:effectLst/>
                <a:latin typeface="Cambria" pitchFamily="18" charset="0"/>
                <a:ea typeface="Times New Roman" pitchFamily="18" charset="0"/>
              </a:rPr>
              <a:t>"She has made herself ready." </a:t>
            </a:r>
            <a:r>
              <a:rPr kumimoji="0" lang="en-US" sz="2800" b="0" i="0" u="none" strike="noStrike" cap="none" normalizeH="0" baseline="0" dirty="0" smtClean="0">
                <a:ln>
                  <a:noFill/>
                </a:ln>
                <a:effectLst/>
                <a:latin typeface="Cambria" pitchFamily="18" charset="0"/>
                <a:ea typeface="Times New Roman" pitchFamily="18" charset="0"/>
              </a:rPr>
              <a:t>So many says, "If the Lord will take this evil spirit from me, drinking, or gambling, lying, stealing, I'll serve Him." But that's up to you. You got to do something too. "They that overcome shall inherit all things," they that overcome. </a:t>
            </a:r>
            <a:r>
              <a:rPr kumimoji="0" lang="en-US" sz="2800" b="1" i="0" u="none" strike="noStrike" cap="none" normalizeH="0" baseline="0" dirty="0" smtClean="0">
                <a:ln>
                  <a:noFill/>
                </a:ln>
                <a:effectLst/>
                <a:latin typeface="Cambria" pitchFamily="18" charset="0"/>
                <a:ea typeface="Times New Roman" pitchFamily="18" charset="0"/>
              </a:rPr>
              <a:t>You have power to do it, but you must be willing to lay it down. She has made herself ready</a:t>
            </a:r>
            <a:r>
              <a:rPr kumimoji="0" lang="en-US" sz="2800" b="0" i="0" u="none" strike="noStrike" cap="none" normalizeH="0" baseline="0" dirty="0" smtClean="0">
                <a:ln>
                  <a:noFill/>
                </a:ln>
                <a:effectLst/>
                <a:latin typeface="Cambria" pitchFamily="18" charset="0"/>
                <a:ea typeface="Times New Roman" pitchFamily="18" charset="0"/>
              </a:rPr>
              <a:t>. You see, God could not push us through a little pipe, pull us out on the other end</a:t>
            </a:r>
            <a:r>
              <a:rPr kumimoji="0" lang="en-US" sz="2800" b="0" i="0" u="none" strike="noStrike" cap="none" normalizeH="0" dirty="0" smtClean="0">
                <a:ln>
                  <a:noFill/>
                </a:ln>
                <a:effectLst/>
                <a:latin typeface="Cambria" pitchFamily="18" charset="0"/>
                <a:ea typeface="Times New Roman" pitchFamily="18" charset="0"/>
              </a:rPr>
              <a:t> </a:t>
            </a:r>
            <a:r>
              <a:rPr kumimoji="0" lang="en-US" sz="2800" b="0" i="0" u="none" strike="noStrike" cap="none" normalizeH="0" baseline="0" dirty="0" smtClean="0">
                <a:ln>
                  <a:noFill/>
                </a:ln>
                <a:effectLst/>
                <a:latin typeface="Cambria" pitchFamily="18" charset="0"/>
                <a:ea typeface="Times New Roman" pitchFamily="18" charset="0"/>
              </a:rPr>
              <a:t>say, </a:t>
            </a:r>
            <a:r>
              <a:rPr kumimoji="0" lang="en-US" sz="2800" b="0" i="1" u="none" strike="noStrike" cap="none" normalizeH="0" baseline="0" dirty="0" smtClean="0">
                <a:ln>
                  <a:noFill/>
                </a:ln>
                <a:effectLst/>
                <a:latin typeface="Cambria" pitchFamily="18" charset="0"/>
                <a:ea typeface="Times New Roman" pitchFamily="18" charset="0"/>
              </a:rPr>
              <a:t>"Blessed is he that </a:t>
            </a:r>
            <a:r>
              <a:rPr kumimoji="0" lang="en-US" sz="2800" b="0" i="1" u="none" strike="noStrike" cap="none" normalizeH="0" baseline="0" dirty="0" err="1" smtClean="0">
                <a:ln>
                  <a:noFill/>
                </a:ln>
                <a:effectLst/>
                <a:latin typeface="Cambria" pitchFamily="18" charset="0"/>
                <a:ea typeface="Times New Roman" pitchFamily="18" charset="0"/>
              </a:rPr>
              <a:t>overcometh</a:t>
            </a:r>
            <a:r>
              <a:rPr kumimoji="0" lang="en-US" sz="2800" b="0" i="1" u="none" strike="noStrike" cap="none" normalizeH="0" baseline="0" dirty="0" smtClean="0">
                <a:ln>
                  <a:noFill/>
                </a:ln>
                <a:effectLst/>
                <a:latin typeface="Cambria" pitchFamily="18" charset="0"/>
                <a:ea typeface="Times New Roman" pitchFamily="18" charset="0"/>
              </a:rPr>
              <a:t>." </a:t>
            </a:r>
            <a:r>
              <a:rPr kumimoji="0" lang="en-US" sz="2800" b="0" i="0" u="none" strike="noStrike" cap="none" normalizeH="0" baseline="0" dirty="0" smtClean="0">
                <a:ln>
                  <a:noFill/>
                </a:ln>
                <a:effectLst/>
                <a:latin typeface="Cambria" pitchFamily="18" charset="0"/>
                <a:ea typeface="Times New Roman" pitchFamily="18" charset="0"/>
              </a:rPr>
              <a:t>He just pushed you through. But you've got to make decisions for yourself… In doing that, we show our faith and respects to God.</a:t>
            </a:r>
            <a:r>
              <a:rPr kumimoji="0" lang="en-US" sz="2800" b="0" i="0" u="none" strike="noStrike" cap="none" normalizeH="0" baseline="0" dirty="0" smtClean="0">
                <a:ln>
                  <a:noFill/>
                </a:ln>
                <a:effectLst/>
                <a:latin typeface="Cambria" pitchFamily="18" charset="0"/>
                <a:ea typeface="Times New Roman" pitchFamily="18" charset="0"/>
                <a:cs typeface="Arial" pitchFamily="34" charset="0"/>
              </a:rPr>
              <a:t> </a:t>
            </a:r>
          </a:p>
          <a:p>
            <a:pPr lvl="0" algn="r" eaLnBrk="0" fontAlgn="base" hangingPunct="0">
              <a:spcBef>
                <a:spcPct val="0"/>
              </a:spcBef>
              <a:spcAft>
                <a:spcPct val="0"/>
              </a:spcAft>
            </a:pPr>
            <a:r>
              <a:rPr lang="en-US" sz="2800" b="1" dirty="0">
                <a:latin typeface="Cambria" pitchFamily="18" charset="0"/>
                <a:ea typeface="Times New Roman" pitchFamily="18" charset="0"/>
              </a:rPr>
              <a:t>62-0121</a:t>
            </a:r>
            <a:endParaRPr kumimoji="0" lang="en-US" sz="2800" b="0" i="0" u="none" strike="noStrike" cap="none" normalizeH="0" baseline="0" dirty="0" smtClean="0">
              <a:ln>
                <a:noFill/>
              </a:ln>
              <a:effectLst/>
              <a:latin typeface="Arial" pitchFamily="34" charset="0"/>
            </a:endParaRPr>
          </a:p>
        </p:txBody>
      </p:sp>
    </p:spTree>
    <p:extLst>
      <p:ext uri="{BB962C8B-B14F-4D97-AF65-F5344CB8AC3E}">
        <p14:creationId xmlns:p14="http://schemas.microsoft.com/office/powerpoint/2010/main" val="1809279724"/>
      </p:ext>
    </p:extLst>
  </p:cSld>
  <p:clrMapOvr>
    <a:masterClrMapping/>
  </p:clrMapOvr>
  <p:transition spd="slow">
    <p:randomBa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r>
              <a:rPr lang="en-US" smtClean="0"/>
              <a:t>Present Truth 5</a:t>
            </a:r>
            <a:endParaRPr lang="en-US"/>
          </a:p>
        </p:txBody>
      </p:sp>
      <p:sp>
        <p:nvSpPr>
          <p:cNvPr id="4" name="Slide Number Placeholder 3"/>
          <p:cNvSpPr>
            <a:spLocks noGrp="1"/>
          </p:cNvSpPr>
          <p:nvPr>
            <p:ph type="sldNum" sz="quarter" idx="12"/>
          </p:nvPr>
        </p:nvSpPr>
        <p:spPr/>
        <p:txBody>
          <a:bodyPr/>
          <a:lstStyle/>
          <a:p>
            <a:fld id="{34FBDB5F-F88B-4ECD-8AC6-E346D095E253}" type="slidenum">
              <a:rPr lang="en-US" smtClean="0"/>
              <a:pPr/>
              <a:t>34</a:t>
            </a:fld>
            <a:endParaRPr lang="en-US"/>
          </a:p>
        </p:txBody>
      </p:sp>
      <p:sp>
        <p:nvSpPr>
          <p:cNvPr id="46081" name="Rectangle 1"/>
          <p:cNvSpPr>
            <a:spLocks noChangeArrowheads="1"/>
          </p:cNvSpPr>
          <p:nvPr/>
        </p:nvSpPr>
        <p:spPr bwMode="auto">
          <a:xfrm>
            <a:off x="457200" y="364868"/>
            <a:ext cx="83820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strike="noStrike" cap="none" normalizeH="0" baseline="0" dirty="0" smtClean="0">
                <a:ln>
                  <a:noFill/>
                </a:ln>
                <a:solidFill>
                  <a:schemeClr val="tx1"/>
                </a:solidFill>
                <a:effectLst/>
                <a:latin typeface="Cambria" pitchFamily="18" charset="0"/>
                <a:ea typeface="Times New Roman" pitchFamily="18" charset="0"/>
              </a:rPr>
              <a:t>EXODUS 23:20-33</a:t>
            </a:r>
            <a:endParaRPr kumimoji="0" lang="en-US" sz="2400" b="0" i="0"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1" strike="noStrike" cap="none" normalizeH="0" baseline="0" dirty="0" smtClean="0">
                <a:ln>
                  <a:noFill/>
                </a:ln>
                <a:solidFill>
                  <a:schemeClr val="tx1"/>
                </a:solidFill>
                <a:effectLst/>
                <a:latin typeface="Cambria" pitchFamily="18" charset="0"/>
                <a:ea typeface="Times New Roman" pitchFamily="18" charset="0"/>
              </a:rPr>
              <a:t>	30 By little and little I will drive them out from before thee, until thou be increased, and inherit the land. 31 And I will set thy bounds from the Red sea even unto the sea of the Philistines, and from the desert unto the river: for I will deliver the inhabitants of the land into your hand; and thou </a:t>
            </a:r>
            <a:r>
              <a:rPr kumimoji="0" lang="en-US" sz="2800" b="0" i="1" strike="noStrike" cap="none" normalizeH="0" baseline="0" dirty="0" err="1" smtClean="0">
                <a:ln>
                  <a:noFill/>
                </a:ln>
                <a:solidFill>
                  <a:schemeClr val="tx1"/>
                </a:solidFill>
                <a:effectLst/>
                <a:latin typeface="Cambria" pitchFamily="18" charset="0"/>
                <a:ea typeface="Times New Roman" pitchFamily="18" charset="0"/>
              </a:rPr>
              <a:t>shalt</a:t>
            </a:r>
            <a:r>
              <a:rPr kumimoji="0" lang="en-US" sz="2800" b="0" i="1" strike="noStrike" cap="none" normalizeH="0" baseline="0" dirty="0" smtClean="0">
                <a:ln>
                  <a:noFill/>
                </a:ln>
                <a:solidFill>
                  <a:schemeClr val="tx1"/>
                </a:solidFill>
                <a:effectLst/>
                <a:latin typeface="Cambria" pitchFamily="18" charset="0"/>
                <a:ea typeface="Times New Roman" pitchFamily="18" charset="0"/>
              </a:rPr>
              <a:t> drive them out before thee. 32 Thou </a:t>
            </a:r>
            <a:r>
              <a:rPr kumimoji="0" lang="en-US" sz="2800" b="0" i="1" strike="noStrike" cap="none" normalizeH="0" baseline="0" dirty="0" err="1" smtClean="0">
                <a:ln>
                  <a:noFill/>
                </a:ln>
                <a:solidFill>
                  <a:schemeClr val="tx1"/>
                </a:solidFill>
                <a:effectLst/>
                <a:latin typeface="Cambria" pitchFamily="18" charset="0"/>
                <a:ea typeface="Times New Roman" pitchFamily="18" charset="0"/>
              </a:rPr>
              <a:t>shalt</a:t>
            </a:r>
            <a:r>
              <a:rPr kumimoji="0" lang="en-US" sz="2800" b="0" i="1" strike="noStrike" cap="none" normalizeH="0" baseline="0" dirty="0" smtClean="0">
                <a:ln>
                  <a:noFill/>
                </a:ln>
                <a:solidFill>
                  <a:schemeClr val="tx1"/>
                </a:solidFill>
                <a:effectLst/>
                <a:latin typeface="Cambria" pitchFamily="18" charset="0"/>
                <a:ea typeface="Times New Roman" pitchFamily="18" charset="0"/>
              </a:rPr>
              <a:t> make no covenant with them, nor with their gods. 33 They shall not dwell in thy land, lest they make thee sin against me: for if thou serve their gods, it will surely be a </a:t>
            </a:r>
            <a:r>
              <a:rPr kumimoji="0" lang="en-US" sz="2800" b="1" i="1" strike="noStrike" cap="none" normalizeH="0" baseline="0" dirty="0" smtClean="0">
                <a:ln>
                  <a:noFill/>
                </a:ln>
                <a:solidFill>
                  <a:schemeClr val="tx1"/>
                </a:solidFill>
                <a:effectLst/>
                <a:latin typeface="Cambria" pitchFamily="18" charset="0"/>
                <a:ea typeface="Times New Roman" pitchFamily="18" charset="0"/>
              </a:rPr>
              <a:t>snare unto thee</a:t>
            </a:r>
            <a:r>
              <a:rPr kumimoji="0" lang="en-US" sz="2800" b="0" i="1" strike="noStrike" cap="none" normalizeH="0" baseline="0" dirty="0" smtClean="0">
                <a:ln>
                  <a:noFill/>
                </a:ln>
                <a:solidFill>
                  <a:schemeClr val="tx1"/>
                </a:solidFill>
                <a:effectLst/>
                <a:latin typeface="Cambria" pitchFamily="18" charset="0"/>
                <a:ea typeface="Times New Roman" pitchFamily="18" charset="0"/>
              </a:rPr>
              <a:t>.</a:t>
            </a:r>
            <a:endParaRPr kumimoji="0" lang="en-US" sz="4000" b="0" i="0"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4284838452"/>
      </p:ext>
    </p:extLst>
  </p:cSld>
  <p:clrMapOvr>
    <a:masterClrMapping/>
  </p:clrMapOvr>
  <p:transition spd="slow">
    <p:randomBar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r>
              <a:rPr lang="en-US" smtClean="0"/>
              <a:t>Present Truth 5</a:t>
            </a:r>
            <a:endParaRPr lang="en-US"/>
          </a:p>
        </p:txBody>
      </p:sp>
      <p:sp>
        <p:nvSpPr>
          <p:cNvPr id="4" name="Slide Number Placeholder 3"/>
          <p:cNvSpPr>
            <a:spLocks noGrp="1"/>
          </p:cNvSpPr>
          <p:nvPr>
            <p:ph type="sldNum" sz="quarter" idx="12"/>
          </p:nvPr>
        </p:nvSpPr>
        <p:spPr/>
        <p:txBody>
          <a:bodyPr/>
          <a:lstStyle/>
          <a:p>
            <a:fld id="{34FBDB5F-F88B-4ECD-8AC6-E346D095E253}" type="slidenum">
              <a:rPr lang="en-US" smtClean="0"/>
              <a:pPr/>
              <a:t>35</a:t>
            </a:fld>
            <a:endParaRPr lang="en-US"/>
          </a:p>
        </p:txBody>
      </p:sp>
      <p:sp>
        <p:nvSpPr>
          <p:cNvPr id="5" name="Rectangle 4"/>
          <p:cNvSpPr/>
          <p:nvPr/>
        </p:nvSpPr>
        <p:spPr>
          <a:xfrm>
            <a:off x="304800" y="533400"/>
            <a:ext cx="8686800" cy="4708981"/>
          </a:xfrm>
          <a:prstGeom prst="rect">
            <a:avLst/>
          </a:prstGeom>
        </p:spPr>
        <p:txBody>
          <a:bodyPr wrap="square">
            <a:spAutoFit/>
          </a:bodyPr>
          <a:lstStyle/>
          <a:p>
            <a:r>
              <a:rPr lang="en-US" sz="6000" dirty="0" smtClean="0">
                <a:solidFill>
                  <a:schemeClr val="tx2">
                    <a:lumMod val="75000"/>
                  </a:schemeClr>
                </a:solidFill>
              </a:rPr>
              <a:t>“peer pressure” </a:t>
            </a:r>
            <a:r>
              <a:rPr lang="en-US" sz="6000" dirty="0" smtClean="0"/>
              <a:t>(n)</a:t>
            </a:r>
          </a:p>
          <a:p>
            <a:endParaRPr lang="en-US" sz="4000" dirty="0" smtClean="0"/>
          </a:p>
          <a:p>
            <a:r>
              <a:rPr lang="en-US" sz="4000" dirty="0"/>
              <a:t>	</a:t>
            </a:r>
            <a:r>
              <a:rPr lang="en-US" sz="4000" dirty="0" smtClean="0"/>
              <a:t>Social </a:t>
            </a:r>
            <a:r>
              <a:rPr lang="en-US" sz="4000" dirty="0"/>
              <a:t>pressure by members of one's peer group to take a certain action, adopt certain values, or otherwise conform in order to be accepted. </a:t>
            </a:r>
          </a:p>
        </p:txBody>
      </p:sp>
    </p:spTree>
    <p:extLst>
      <p:ext uri="{BB962C8B-B14F-4D97-AF65-F5344CB8AC3E}">
        <p14:creationId xmlns:p14="http://schemas.microsoft.com/office/powerpoint/2010/main" val="1856420193"/>
      </p:ext>
    </p:extLst>
  </p:cSld>
  <p:clrMapOvr>
    <a:masterClrMapping/>
  </p:clrMapOvr>
  <p:transition spd="slow">
    <p:randomBar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r>
              <a:rPr lang="en-US" smtClean="0"/>
              <a:t>Present Truth 5</a:t>
            </a:r>
            <a:endParaRPr lang="en-US"/>
          </a:p>
        </p:txBody>
      </p:sp>
      <p:sp>
        <p:nvSpPr>
          <p:cNvPr id="4" name="Slide Number Placeholder 3"/>
          <p:cNvSpPr>
            <a:spLocks noGrp="1"/>
          </p:cNvSpPr>
          <p:nvPr>
            <p:ph type="sldNum" sz="quarter" idx="12"/>
          </p:nvPr>
        </p:nvSpPr>
        <p:spPr/>
        <p:txBody>
          <a:bodyPr/>
          <a:lstStyle/>
          <a:p>
            <a:fld id="{34FBDB5F-F88B-4ECD-8AC6-E346D095E253}" type="slidenum">
              <a:rPr lang="en-US" smtClean="0"/>
              <a:pPr/>
              <a:t>36</a:t>
            </a:fld>
            <a:endParaRPr lang="en-US"/>
          </a:p>
        </p:txBody>
      </p:sp>
      <p:sp>
        <p:nvSpPr>
          <p:cNvPr id="48129" name="Rectangle 1"/>
          <p:cNvSpPr>
            <a:spLocks noChangeArrowheads="1"/>
          </p:cNvSpPr>
          <p:nvPr/>
        </p:nvSpPr>
        <p:spPr bwMode="auto">
          <a:xfrm>
            <a:off x="228600" y="311289"/>
            <a:ext cx="8763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tx1"/>
                </a:solidFill>
                <a:effectLst/>
                <a:latin typeface="Cambria" pitchFamily="18" charset="0"/>
                <a:ea typeface="Times New Roman" pitchFamily="18" charset="0"/>
              </a:rPr>
              <a:t>JUST.ONE.MORE.TIME.LORD</a:t>
            </a:r>
            <a:endParaRPr kumimoji="0" lang="en-US"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mbria" pitchFamily="18" charset="0"/>
                <a:ea typeface="Times New Roman" pitchFamily="18" charset="0"/>
              </a:rPr>
              <a:t>	59 </a:t>
            </a:r>
            <a:r>
              <a:rPr kumimoji="0" lang="en-US" sz="3200" i="0" u="none" strike="noStrike" cap="none" normalizeH="0" baseline="0" dirty="0" smtClean="0">
                <a:ln>
                  <a:noFill/>
                </a:ln>
                <a:effectLst/>
                <a:latin typeface="Cambria" pitchFamily="18" charset="0"/>
                <a:ea typeface="Times New Roman" pitchFamily="18" charset="0"/>
              </a:rPr>
              <a:t>... It wasn't God's fault he {Samson} was defeated; </a:t>
            </a:r>
            <a:r>
              <a:rPr kumimoji="0" lang="en-US" sz="3200" b="1" i="0" u="none" strike="noStrike" cap="none" normalizeH="0" baseline="0" dirty="0" smtClean="0">
                <a:ln>
                  <a:noFill/>
                </a:ln>
                <a:effectLst/>
                <a:latin typeface="Cambria" pitchFamily="18" charset="0"/>
                <a:ea typeface="Times New Roman" pitchFamily="18" charset="0"/>
              </a:rPr>
              <a:t>it was his own fault.</a:t>
            </a:r>
            <a:r>
              <a:rPr kumimoji="0" lang="en-US" sz="3200" b="0" i="0" u="none" strike="noStrike" cap="none" normalizeH="0" baseline="0" dirty="0" smtClean="0">
                <a:ln>
                  <a:noFill/>
                </a:ln>
                <a:effectLst/>
                <a:latin typeface="Cambria" pitchFamily="18" charset="0"/>
                <a:ea typeface="Times New Roman" pitchFamily="18" charset="0"/>
              </a:rPr>
              <a:t> </a:t>
            </a:r>
            <a:r>
              <a:rPr kumimoji="0" lang="en-US" sz="3200" b="0" i="0" u="none" strike="noStrike" cap="none" normalizeH="0" baseline="0" dirty="0" smtClean="0">
                <a:ln>
                  <a:noFill/>
                </a:ln>
                <a:solidFill>
                  <a:schemeClr val="tx1"/>
                </a:solidFill>
                <a:effectLst/>
                <a:latin typeface="Cambria" pitchFamily="18" charset="0"/>
                <a:ea typeface="Times New Roman" pitchFamily="18" charset="0"/>
              </a:rPr>
              <a:t>And God's people, {who} he was raised up to preach the Gospel to in his strength, and by flirting with this  immoral woman, he lost all the strength God had give him. So has it been with the church . God raised the church up to be a lighthouse to let out His powers… but we begin to creep in and let down the bars.</a:t>
            </a:r>
          </a:p>
          <a:p>
            <a:pPr lvl="0" algn="r" eaLnBrk="0" fontAlgn="base" hangingPunct="0">
              <a:spcBef>
                <a:spcPct val="0"/>
              </a:spcBef>
              <a:spcAft>
                <a:spcPct val="0"/>
              </a:spcAft>
            </a:pPr>
            <a:r>
              <a:rPr lang="en-US" sz="3200" dirty="0">
                <a:latin typeface="Cambria" pitchFamily="18" charset="0"/>
                <a:ea typeface="Times New Roman" pitchFamily="18" charset="0"/>
              </a:rPr>
              <a:t>63-0120</a:t>
            </a:r>
            <a:endParaRPr kumimoji="0" lang="en-US" sz="32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endParaRPr>
          </a:p>
        </p:txBody>
      </p:sp>
    </p:spTree>
    <p:extLst>
      <p:ext uri="{BB962C8B-B14F-4D97-AF65-F5344CB8AC3E}">
        <p14:creationId xmlns:p14="http://schemas.microsoft.com/office/powerpoint/2010/main" val="222257984"/>
      </p:ext>
    </p:extLst>
  </p:cSld>
  <p:clrMapOvr>
    <a:masterClrMapping/>
  </p:clrMapOvr>
  <p:transition spd="slow">
    <p:randomBar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r>
              <a:rPr lang="en-US" smtClean="0"/>
              <a:t>Present Truth 5</a:t>
            </a:r>
            <a:endParaRPr lang="en-US"/>
          </a:p>
        </p:txBody>
      </p:sp>
      <p:sp>
        <p:nvSpPr>
          <p:cNvPr id="4" name="Slide Number Placeholder 3"/>
          <p:cNvSpPr>
            <a:spLocks noGrp="1"/>
          </p:cNvSpPr>
          <p:nvPr>
            <p:ph type="sldNum" sz="quarter" idx="12"/>
          </p:nvPr>
        </p:nvSpPr>
        <p:spPr/>
        <p:txBody>
          <a:bodyPr/>
          <a:lstStyle/>
          <a:p>
            <a:fld id="{34FBDB5F-F88B-4ECD-8AC6-E346D095E253}" type="slidenum">
              <a:rPr lang="en-US" smtClean="0"/>
              <a:pPr/>
              <a:t>37</a:t>
            </a:fld>
            <a:endParaRPr lang="en-US"/>
          </a:p>
        </p:txBody>
      </p:sp>
      <p:sp>
        <p:nvSpPr>
          <p:cNvPr id="5" name="Rectangle 4"/>
          <p:cNvSpPr/>
          <p:nvPr/>
        </p:nvSpPr>
        <p:spPr>
          <a:xfrm>
            <a:off x="228600" y="533400"/>
            <a:ext cx="8686800" cy="4401205"/>
          </a:xfrm>
          <a:prstGeom prst="rect">
            <a:avLst/>
          </a:prstGeom>
        </p:spPr>
        <p:txBody>
          <a:bodyPr wrap="square">
            <a:spAutoFit/>
          </a:bodyPr>
          <a:lstStyle/>
          <a:p>
            <a:pPr lvl="0" eaLnBrk="0" fontAlgn="base" hangingPunct="0">
              <a:spcBef>
                <a:spcPct val="0"/>
              </a:spcBef>
              <a:spcAft>
                <a:spcPct val="0"/>
              </a:spcAft>
            </a:pPr>
            <a:r>
              <a:rPr lang="en-US" sz="2800" dirty="0" smtClean="0">
                <a:latin typeface="Cambria" pitchFamily="18" charset="0"/>
                <a:ea typeface="Times New Roman" pitchFamily="18" charset="0"/>
                <a:cs typeface="Times New Roman" pitchFamily="18" charset="0"/>
              </a:rPr>
              <a:t>	61   </a:t>
            </a:r>
            <a:r>
              <a:rPr lang="en-US" sz="2800" b="1" dirty="0">
                <a:latin typeface="Cambria" pitchFamily="18" charset="0"/>
                <a:ea typeface="Times New Roman" pitchFamily="18" charset="0"/>
                <a:cs typeface="Times New Roman" pitchFamily="18" charset="0"/>
              </a:rPr>
              <a:t>We took the wrong example</a:t>
            </a:r>
            <a:r>
              <a:rPr lang="en-US" sz="2800" dirty="0">
                <a:latin typeface="Cambria" pitchFamily="18" charset="0"/>
                <a:ea typeface="Times New Roman" pitchFamily="18" charset="0"/>
                <a:cs typeface="Times New Roman" pitchFamily="18" charset="0"/>
              </a:rPr>
              <a:t>. The women acted like the pastor's wife. He let her go haywire, cut off her hair, wear any kind of sexy clothes, never rebuked. And the other women say, </a:t>
            </a:r>
            <a:r>
              <a:rPr lang="en-US" sz="2800" b="1" dirty="0">
                <a:latin typeface="Cambria" pitchFamily="18" charset="0"/>
                <a:ea typeface="Times New Roman" pitchFamily="18" charset="0"/>
                <a:cs typeface="Times New Roman" pitchFamily="18" charset="0"/>
              </a:rPr>
              <a:t>"If Sister So-and-so can do it, I could too." </a:t>
            </a:r>
            <a:r>
              <a:rPr lang="en-US" sz="2800" dirty="0">
                <a:latin typeface="Cambria" pitchFamily="18" charset="0"/>
                <a:ea typeface="Times New Roman" pitchFamily="18" charset="0"/>
                <a:cs typeface="Times New Roman" pitchFamily="18" charset="0"/>
              </a:rPr>
              <a:t>Don't make that your example. </a:t>
            </a:r>
            <a:r>
              <a:rPr lang="en-US" sz="2800" b="1" dirty="0">
                <a:latin typeface="Cambria" pitchFamily="18" charset="0"/>
                <a:ea typeface="Times New Roman" pitchFamily="18" charset="0"/>
                <a:cs typeface="Times New Roman" pitchFamily="18" charset="0"/>
              </a:rPr>
              <a:t>God told you what to do; stay with that</a:t>
            </a:r>
            <a:r>
              <a:rPr lang="en-US" sz="2800" dirty="0">
                <a:latin typeface="Cambria" pitchFamily="18" charset="0"/>
                <a:ea typeface="Times New Roman" pitchFamily="18" charset="0"/>
                <a:cs typeface="Times New Roman" pitchFamily="18" charset="0"/>
              </a:rPr>
              <a:t>. Now, then when you do that, you fail God and you also fail His people... God set you there to be a watchman, and when you see sin creeping in, instead of cutting the thing off, they entice it. </a:t>
            </a:r>
            <a:endParaRPr lang="en-US" sz="4000" dirty="0">
              <a:latin typeface="Arial" pitchFamily="34" charset="0"/>
            </a:endParaRPr>
          </a:p>
        </p:txBody>
      </p:sp>
    </p:spTree>
    <p:extLst>
      <p:ext uri="{BB962C8B-B14F-4D97-AF65-F5344CB8AC3E}">
        <p14:creationId xmlns:p14="http://schemas.microsoft.com/office/powerpoint/2010/main" val="2953719401"/>
      </p:ext>
    </p:extLst>
  </p:cSld>
  <p:clrMapOvr>
    <a:masterClrMapping/>
  </p:clrMapOvr>
  <p:transition spd="slow">
    <p:randomBar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r>
              <a:rPr lang="en-US" smtClean="0"/>
              <a:t>Present Truth 5</a:t>
            </a:r>
            <a:endParaRPr lang="en-US"/>
          </a:p>
        </p:txBody>
      </p:sp>
      <p:sp>
        <p:nvSpPr>
          <p:cNvPr id="4" name="Slide Number Placeholder 3"/>
          <p:cNvSpPr>
            <a:spLocks noGrp="1"/>
          </p:cNvSpPr>
          <p:nvPr>
            <p:ph type="sldNum" sz="quarter" idx="12"/>
          </p:nvPr>
        </p:nvSpPr>
        <p:spPr/>
        <p:txBody>
          <a:bodyPr/>
          <a:lstStyle/>
          <a:p>
            <a:fld id="{34FBDB5F-F88B-4ECD-8AC6-E346D095E253}" type="slidenum">
              <a:rPr lang="en-US" smtClean="0"/>
              <a:pPr/>
              <a:t>38</a:t>
            </a:fld>
            <a:endParaRPr lang="en-US"/>
          </a:p>
        </p:txBody>
      </p:sp>
      <p:sp>
        <p:nvSpPr>
          <p:cNvPr id="41985" name="Rectangle 1"/>
          <p:cNvSpPr>
            <a:spLocks noChangeArrowheads="1"/>
          </p:cNvSpPr>
          <p:nvPr/>
        </p:nvSpPr>
        <p:spPr bwMode="auto">
          <a:xfrm>
            <a:off x="152400" y="386001"/>
            <a:ext cx="8763000" cy="58169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400" b="1" i="0" u="none" strike="noStrike" cap="none" normalizeH="0" baseline="0" dirty="0" smtClean="0">
                <a:ln>
                  <a:noFill/>
                </a:ln>
                <a:effectLst/>
                <a:latin typeface="Cambria" pitchFamily="18" charset="0"/>
                <a:ea typeface="Times New Roman" pitchFamily="18" charset="0"/>
              </a:rPr>
              <a:t>ROMANS 8:12</a:t>
            </a:r>
            <a:r>
              <a:rPr kumimoji="0" lang="en-US" sz="4400" b="0" i="1" u="none" strike="noStrike" cap="none" normalizeH="0" baseline="0" dirty="0" smtClean="0">
                <a:ln>
                  <a:noFill/>
                </a:ln>
                <a:effectLst/>
                <a:latin typeface="Cambria" pitchFamily="18" charset="0"/>
                <a:ea typeface="Times New Roman" pitchFamily="18" charset="0"/>
              </a:rPr>
              <a:t> </a:t>
            </a:r>
            <a:endParaRPr kumimoji="0" lang="en-US" sz="4000" b="0" i="1" u="none" strike="noStrike" cap="none" normalizeH="0" baseline="0" dirty="0" smtClean="0">
              <a:ln>
                <a:noFill/>
              </a:ln>
              <a:effectLst/>
              <a:latin typeface="Cambria" pitchFamily="18"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3200" i="1" dirty="0" smtClean="0">
                <a:latin typeface="Cambria" pitchFamily="18" charset="0"/>
                <a:ea typeface="Times New Roman" pitchFamily="18" charset="0"/>
              </a:rPr>
              <a:t>	</a:t>
            </a:r>
            <a:r>
              <a:rPr kumimoji="0" lang="en-US" sz="3200" b="0" i="1" u="none" strike="noStrike" cap="none" normalizeH="0" baseline="0" dirty="0" smtClean="0">
                <a:ln>
                  <a:noFill/>
                </a:ln>
                <a:effectLst/>
                <a:latin typeface="Cambria" pitchFamily="18" charset="0"/>
                <a:ea typeface="Times New Roman" pitchFamily="18" charset="0"/>
              </a:rPr>
              <a:t>Therefore, brethren, we are debtors, not to the flesh, to live after the flesh. 13 For if ye live after the flesh, ye shall die: but if ye through the Spirit do </a:t>
            </a:r>
            <a:r>
              <a:rPr kumimoji="0" lang="en-US" sz="3200" b="1" i="1" u="none" strike="noStrike" cap="none" normalizeH="0" baseline="0" dirty="0" smtClean="0">
                <a:ln>
                  <a:noFill/>
                </a:ln>
                <a:effectLst/>
                <a:latin typeface="Cambria" pitchFamily="18" charset="0"/>
                <a:ea typeface="Times New Roman" pitchFamily="18" charset="0"/>
              </a:rPr>
              <a:t>mortify</a:t>
            </a:r>
            <a:r>
              <a:rPr kumimoji="0" lang="en-US" sz="3200" b="0" i="1" u="none" strike="noStrike" cap="none" normalizeH="0" baseline="0" dirty="0" smtClean="0">
                <a:ln>
                  <a:noFill/>
                </a:ln>
                <a:effectLst/>
                <a:latin typeface="Cambria" pitchFamily="18" charset="0"/>
                <a:ea typeface="Times New Roman" pitchFamily="18" charset="0"/>
              </a:rPr>
              <a:t> the deeds of the body, ye shall live.</a:t>
            </a:r>
            <a:endParaRPr kumimoji="0" lang="en-US" b="0" i="0" u="none" strike="noStrike" cap="none" normalizeH="0" baseline="0" dirty="0" smtClean="0">
              <a:ln>
                <a:noFill/>
              </a:ln>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effectLst/>
                <a:latin typeface="Arial" pitchFamily="34" charset="0"/>
                <a:ea typeface="Times New Roman" pitchFamily="18" charset="0"/>
                <a:cs typeface="Arial" pitchFamily="34" charset="0"/>
              </a:rPr>
              <a:t>Mortify:</a:t>
            </a:r>
            <a:r>
              <a:rPr kumimoji="0" lang="en-US" sz="2800" b="0" i="0" u="none" strike="noStrike" cap="none" normalizeH="0" baseline="0" dirty="0" smtClean="0">
                <a:ln>
                  <a:noFill/>
                </a:ln>
                <a:effectLst/>
                <a:latin typeface="Arial" pitchFamily="34" charset="0"/>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sz="2800" dirty="0">
                <a:latin typeface="Arial" pitchFamily="34" charset="0"/>
                <a:ea typeface="Times New Roman" pitchFamily="18" charset="0"/>
                <a:cs typeface="Arial" pitchFamily="34" charset="0"/>
              </a:rPr>
              <a:t>	</a:t>
            </a:r>
            <a:r>
              <a:rPr lang="en-US" sz="2800" dirty="0" smtClean="0">
                <a:latin typeface="Arial" pitchFamily="34" charset="0"/>
                <a:ea typeface="Times New Roman" pitchFamily="18" charset="0"/>
                <a:cs typeface="Arial" pitchFamily="34" charset="0"/>
              </a:rPr>
              <a:t>T</a:t>
            </a:r>
            <a:r>
              <a:rPr kumimoji="0" lang="en-US" sz="2800" b="0" i="0" u="none" strike="noStrike" cap="none" normalizeH="0" baseline="0" dirty="0" smtClean="0">
                <a:ln>
                  <a:noFill/>
                </a:ln>
                <a:effectLst/>
                <a:latin typeface="Arial" pitchFamily="34" charset="0"/>
                <a:ea typeface="Times New Roman" pitchFamily="18" charset="0"/>
                <a:cs typeface="Arial" pitchFamily="34" charset="0"/>
              </a:rPr>
              <a:t>he active work of weakening the roots of something, devoting all power and energy to constant warfare, uncompromisingly with an attitude of destroying the enemy.</a:t>
            </a:r>
            <a:endParaRPr kumimoji="0" lang="en-US" sz="4000" b="0" i="0" u="none" strike="noStrike" cap="none" normalizeH="0" baseline="0" dirty="0" smtClean="0">
              <a:ln>
                <a:noFill/>
              </a:ln>
              <a:effectLst/>
              <a:latin typeface="Arial" pitchFamily="34" charset="0"/>
            </a:endParaRPr>
          </a:p>
        </p:txBody>
      </p:sp>
    </p:spTree>
    <p:extLst>
      <p:ext uri="{BB962C8B-B14F-4D97-AF65-F5344CB8AC3E}">
        <p14:creationId xmlns:p14="http://schemas.microsoft.com/office/powerpoint/2010/main" val="263077476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985">
                                            <p:txEl>
                                              <p:pRg st="3" end="3"/>
                                            </p:txEl>
                                          </p:spTgt>
                                        </p:tgtEl>
                                        <p:attrNameLst>
                                          <p:attrName>style.visibility</p:attrName>
                                        </p:attrNameLst>
                                      </p:cBhvr>
                                      <p:to>
                                        <p:strVal val="visible"/>
                                      </p:to>
                                    </p:set>
                                    <p:anim calcmode="lin" valueType="num">
                                      <p:cBhvr additive="base">
                                        <p:cTn id="7" dur="2000" fill="hold"/>
                                        <p:tgtEl>
                                          <p:spTgt spid="41985">
                                            <p:txEl>
                                              <p:pRg st="3" end="3"/>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4198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985">
                                            <p:txEl>
                                              <p:pRg st="4" end="4"/>
                                            </p:txEl>
                                          </p:spTgt>
                                        </p:tgtEl>
                                        <p:attrNameLst>
                                          <p:attrName>style.visibility</p:attrName>
                                        </p:attrNameLst>
                                      </p:cBhvr>
                                      <p:to>
                                        <p:strVal val="visible"/>
                                      </p:to>
                                    </p:set>
                                    <p:anim calcmode="lin" valueType="num">
                                      <p:cBhvr additive="base">
                                        <p:cTn id="13" dur="2000" fill="hold"/>
                                        <p:tgtEl>
                                          <p:spTgt spid="41985">
                                            <p:txEl>
                                              <p:pRg st="4" end="4"/>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4198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r>
              <a:rPr lang="en-US" smtClean="0"/>
              <a:t>Present Truth 5</a:t>
            </a:r>
            <a:endParaRPr lang="en-US"/>
          </a:p>
        </p:txBody>
      </p:sp>
      <p:sp>
        <p:nvSpPr>
          <p:cNvPr id="4" name="Slide Number Placeholder 3"/>
          <p:cNvSpPr>
            <a:spLocks noGrp="1"/>
          </p:cNvSpPr>
          <p:nvPr>
            <p:ph type="sldNum" sz="quarter" idx="12"/>
          </p:nvPr>
        </p:nvSpPr>
        <p:spPr/>
        <p:txBody>
          <a:bodyPr/>
          <a:lstStyle/>
          <a:p>
            <a:fld id="{34FBDB5F-F88B-4ECD-8AC6-E346D095E253}" type="slidenum">
              <a:rPr lang="en-US" smtClean="0"/>
              <a:pPr/>
              <a:t>39</a:t>
            </a:fld>
            <a:endParaRPr lang="en-US"/>
          </a:p>
        </p:txBody>
      </p:sp>
      <p:sp>
        <p:nvSpPr>
          <p:cNvPr id="58369" name="Rectangle 1"/>
          <p:cNvSpPr>
            <a:spLocks noChangeArrowheads="1"/>
          </p:cNvSpPr>
          <p:nvPr/>
        </p:nvSpPr>
        <p:spPr bwMode="auto">
          <a:xfrm>
            <a:off x="228600" y="383262"/>
            <a:ext cx="8610600" cy="44935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tx1"/>
                </a:solidFill>
                <a:effectLst/>
                <a:latin typeface="Cambria" pitchFamily="18" charset="0"/>
                <a:ea typeface="Times New Roman" pitchFamily="18" charset="0"/>
              </a:rPr>
              <a:t>I CORINTHIANS 9:27</a:t>
            </a:r>
            <a:r>
              <a:rPr kumimoji="0" lang="en-US" sz="4000" b="0" i="1" u="none" strike="noStrike" cap="none" normalizeH="0" baseline="0" dirty="0" smtClean="0">
                <a:ln>
                  <a:noFill/>
                </a:ln>
                <a:solidFill>
                  <a:schemeClr val="tx1"/>
                </a:solidFill>
                <a:effectLst/>
                <a:latin typeface="Cambria" pitchFamily="18" charset="0"/>
                <a:ea typeface="Times New Roman" pitchFamily="18" charset="0"/>
              </a:rPr>
              <a:t> </a:t>
            </a:r>
            <a:endParaRPr kumimoji="0" lang="en-U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1" u="none" strike="noStrike" cap="none" normalizeH="0" baseline="0" dirty="0" smtClean="0">
                <a:ln>
                  <a:noFill/>
                </a:ln>
                <a:solidFill>
                  <a:schemeClr val="tx1"/>
                </a:solidFill>
                <a:effectLst/>
                <a:latin typeface="Cambria" pitchFamily="18" charset="0"/>
                <a:ea typeface="Times New Roman" pitchFamily="18" charset="0"/>
              </a:rPr>
              <a:t>	But I keep </a:t>
            </a:r>
            <a:r>
              <a:rPr kumimoji="0" lang="en-US" sz="3200" b="1" i="1" u="none" strike="noStrike" cap="none" normalizeH="0" baseline="0" dirty="0" smtClean="0">
                <a:ln>
                  <a:noFill/>
                </a:ln>
                <a:solidFill>
                  <a:schemeClr val="tx1"/>
                </a:solidFill>
                <a:effectLst/>
                <a:latin typeface="Cambria" pitchFamily="18" charset="0"/>
                <a:ea typeface="Times New Roman" pitchFamily="18" charset="0"/>
              </a:rPr>
              <a:t>under my body</a:t>
            </a:r>
            <a:r>
              <a:rPr kumimoji="0" lang="en-US" sz="3200" b="0" i="1" u="none" strike="noStrike" cap="none" normalizeH="0" baseline="0" dirty="0" smtClean="0">
                <a:ln>
                  <a:noFill/>
                </a:ln>
                <a:solidFill>
                  <a:schemeClr val="tx1"/>
                </a:solidFill>
                <a:effectLst/>
                <a:latin typeface="Cambria" pitchFamily="18" charset="0"/>
                <a:ea typeface="Times New Roman" pitchFamily="18" charset="0"/>
              </a:rPr>
              <a:t>, and bring it into subjection: lest that by any means, when I have preached to others, I myself should be a castaway.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smtClean="0">
                <a:ln>
                  <a:noFill/>
                </a:ln>
                <a:effectLst/>
                <a:ea typeface="Times New Roman" pitchFamily="18" charset="0"/>
                <a:cs typeface="Arial" pitchFamily="34" charset="0"/>
              </a:rPr>
              <a:t>Under: (W) </a:t>
            </a:r>
            <a:endParaRPr kumimoji="0" lang="en-US" sz="20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ea typeface="Times New Roman" pitchFamily="18" charset="0"/>
                <a:cs typeface="Arial" pitchFamily="34" charset="0"/>
              </a:rPr>
              <a:t>	To beat black and blue, to smite so as to cause bruises: like a boxer one buffets his body, handle it roughly, discipline by hardships;</a:t>
            </a:r>
            <a:endParaRPr kumimoji="0" lang="en-US" sz="44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81553403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8369">
                                            <p:txEl>
                                              <p:pRg st="3" end="3"/>
                                            </p:txEl>
                                          </p:spTgt>
                                        </p:tgtEl>
                                        <p:attrNameLst>
                                          <p:attrName>style.visibility</p:attrName>
                                        </p:attrNameLst>
                                      </p:cBhvr>
                                      <p:to>
                                        <p:strVal val="visible"/>
                                      </p:to>
                                    </p:set>
                                    <p:animEffect transition="in" filter="fade">
                                      <p:cBhvr>
                                        <p:cTn id="7" dur="1000"/>
                                        <p:tgtEl>
                                          <p:spTgt spid="58369">
                                            <p:txEl>
                                              <p:pRg st="3" end="3"/>
                                            </p:txEl>
                                          </p:spTgt>
                                        </p:tgtEl>
                                      </p:cBhvr>
                                    </p:animEffect>
                                    <p:anim calcmode="lin" valueType="num">
                                      <p:cBhvr>
                                        <p:cTn id="8" dur="1000" fill="hold"/>
                                        <p:tgtEl>
                                          <p:spTgt spid="58369">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58369">
                                            <p:txEl>
                                              <p:pRg st="3" end="3"/>
                                            </p:txEl>
                                          </p:spTgt>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58369">
                                            <p:txEl>
                                              <p:pRg st="4" end="4"/>
                                            </p:txEl>
                                          </p:spTgt>
                                        </p:tgtEl>
                                        <p:attrNameLst>
                                          <p:attrName>style.visibility</p:attrName>
                                        </p:attrNameLst>
                                      </p:cBhvr>
                                      <p:to>
                                        <p:strVal val="visible"/>
                                      </p:to>
                                    </p:set>
                                    <p:anim calcmode="lin" valueType="num">
                                      <p:cBhvr additive="base">
                                        <p:cTn id="12" dur="2000" fill="hold"/>
                                        <p:tgtEl>
                                          <p:spTgt spid="58369">
                                            <p:txEl>
                                              <p:pRg st="4" end="4"/>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5836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pPr algn="r"/>
            <a:r>
              <a:rPr lang="en-US" smtClean="0"/>
              <a:t>Present Truth 5</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4</a:t>
            </a:fld>
            <a:endParaRPr lang="en-US"/>
          </a:p>
        </p:txBody>
      </p:sp>
      <p:sp>
        <p:nvSpPr>
          <p:cNvPr id="5" name="Rectangle 4"/>
          <p:cNvSpPr/>
          <p:nvPr/>
        </p:nvSpPr>
        <p:spPr>
          <a:xfrm>
            <a:off x="609600" y="609600"/>
            <a:ext cx="7924800" cy="3662541"/>
          </a:xfrm>
          <a:prstGeom prst="rect">
            <a:avLst/>
          </a:prstGeom>
        </p:spPr>
        <p:txBody>
          <a:bodyPr wrap="square">
            <a:spAutoFit/>
          </a:bodyPr>
          <a:lstStyle/>
          <a:p>
            <a:r>
              <a:rPr lang="en-US" sz="3600" b="1" spc="-150" dirty="0" smtClean="0"/>
              <a:t>RESURRECTION.OF.JAIRUS.DAUGHTER</a:t>
            </a:r>
            <a:endParaRPr lang="en-US" sz="3600" b="1" spc="-150" dirty="0"/>
          </a:p>
          <a:p>
            <a:r>
              <a:rPr lang="en-US" sz="2800" dirty="0" smtClean="0"/>
              <a:t>	6 And </a:t>
            </a:r>
            <a:r>
              <a:rPr lang="en-US" sz="2800" dirty="0"/>
              <a:t>what I read here is His Word. It will never change; It'll never pass away</a:t>
            </a:r>
            <a:r>
              <a:rPr lang="en-US" sz="2800" b="1" dirty="0"/>
              <a:t>. It's eternally right. </a:t>
            </a:r>
            <a:r>
              <a:rPr lang="en-US" sz="2800" dirty="0"/>
              <a:t>Mine may fail, 'cause I'm just a man, speak like any other man, make mistakes and everything. But when He speaks, mark His Words; it's the truth. </a:t>
            </a:r>
            <a:endParaRPr lang="en-US" sz="2800" dirty="0" smtClean="0"/>
          </a:p>
          <a:p>
            <a:pPr algn="r"/>
            <a:r>
              <a:rPr lang="en-US" sz="2800" dirty="0"/>
              <a:t>54-0302</a:t>
            </a:r>
          </a:p>
        </p:txBody>
      </p:sp>
    </p:spTree>
    <p:extLst>
      <p:ext uri="{BB962C8B-B14F-4D97-AF65-F5344CB8AC3E}">
        <p14:creationId xmlns:p14="http://schemas.microsoft.com/office/powerpoint/2010/main" val="444073143"/>
      </p:ext>
    </p:extLst>
  </p:cSld>
  <p:clrMapOvr>
    <a:masterClrMapping/>
  </p:clrMapOvr>
  <p:transition spd="slow">
    <p:randomBar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r>
              <a:rPr lang="en-US" smtClean="0"/>
              <a:t>Present Truth 5</a:t>
            </a:r>
            <a:endParaRPr lang="en-US"/>
          </a:p>
        </p:txBody>
      </p:sp>
      <p:sp>
        <p:nvSpPr>
          <p:cNvPr id="4" name="Slide Number Placeholder 3"/>
          <p:cNvSpPr>
            <a:spLocks noGrp="1"/>
          </p:cNvSpPr>
          <p:nvPr>
            <p:ph type="sldNum" sz="quarter" idx="12"/>
          </p:nvPr>
        </p:nvSpPr>
        <p:spPr/>
        <p:txBody>
          <a:bodyPr/>
          <a:lstStyle/>
          <a:p>
            <a:fld id="{34FBDB5F-F88B-4ECD-8AC6-E346D095E253}" type="slidenum">
              <a:rPr lang="en-US" smtClean="0"/>
              <a:pPr/>
              <a:t>40</a:t>
            </a:fld>
            <a:endParaRPr lang="en-US"/>
          </a:p>
        </p:txBody>
      </p:sp>
      <p:sp>
        <p:nvSpPr>
          <p:cNvPr id="56321" name="Rectangle 1"/>
          <p:cNvSpPr>
            <a:spLocks noChangeArrowheads="1"/>
          </p:cNvSpPr>
          <p:nvPr/>
        </p:nvSpPr>
        <p:spPr bwMode="auto">
          <a:xfrm>
            <a:off x="152400" y="306824"/>
            <a:ext cx="8763000" cy="60939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tx1"/>
                </a:solidFill>
                <a:effectLst/>
                <a:latin typeface="Cambria" pitchFamily="18" charset="0"/>
                <a:ea typeface="Times New Roman" pitchFamily="18" charset="0"/>
              </a:rPr>
              <a:t>TITUS 2:11</a:t>
            </a:r>
            <a:endParaRPr kumimoji="0" lang="en-U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Cambria" pitchFamily="18" charset="0"/>
                <a:ea typeface="Times New Roman" pitchFamily="18" charset="0"/>
              </a:rPr>
              <a:t>	</a:t>
            </a:r>
            <a:r>
              <a:rPr kumimoji="0" lang="en-US" sz="2800" b="0" i="1" u="none" strike="noStrike" cap="none" normalizeH="0" baseline="0" dirty="0" smtClean="0">
                <a:ln>
                  <a:noFill/>
                </a:ln>
                <a:solidFill>
                  <a:schemeClr val="tx1"/>
                </a:solidFill>
                <a:effectLst/>
                <a:latin typeface="Cambria" pitchFamily="18" charset="0"/>
                <a:ea typeface="Times New Roman" pitchFamily="18" charset="0"/>
              </a:rPr>
              <a:t>For the grace of God that </a:t>
            </a:r>
            <a:r>
              <a:rPr kumimoji="0" lang="en-US" sz="2800" b="0" i="1" u="none" strike="noStrike" cap="none" normalizeH="0" baseline="0" dirty="0" err="1" smtClean="0">
                <a:ln>
                  <a:noFill/>
                </a:ln>
                <a:solidFill>
                  <a:schemeClr val="tx1"/>
                </a:solidFill>
                <a:effectLst/>
                <a:latin typeface="Cambria" pitchFamily="18" charset="0"/>
                <a:ea typeface="Times New Roman" pitchFamily="18" charset="0"/>
              </a:rPr>
              <a:t>bringeth</a:t>
            </a:r>
            <a:r>
              <a:rPr kumimoji="0" lang="en-US" sz="2800" b="0" i="1" u="none" strike="noStrike" cap="none" normalizeH="0" baseline="0" dirty="0" smtClean="0">
                <a:ln>
                  <a:noFill/>
                </a:ln>
                <a:solidFill>
                  <a:schemeClr val="tx1"/>
                </a:solidFill>
                <a:effectLst/>
                <a:latin typeface="Cambria" pitchFamily="18" charset="0"/>
                <a:ea typeface="Times New Roman" pitchFamily="18" charset="0"/>
              </a:rPr>
              <a:t> salvation hath appeared to all men, 12 Teaching us that, </a:t>
            </a:r>
            <a:r>
              <a:rPr kumimoji="0" lang="en-US" sz="2800" b="1" i="1" u="none" strike="noStrike" cap="none" normalizeH="0" baseline="0" dirty="0" smtClean="0">
                <a:ln>
                  <a:noFill/>
                </a:ln>
                <a:solidFill>
                  <a:schemeClr val="tx1"/>
                </a:solidFill>
                <a:effectLst/>
                <a:latin typeface="Cambria" pitchFamily="18" charset="0"/>
                <a:ea typeface="Times New Roman" pitchFamily="18" charset="0"/>
              </a:rPr>
              <a:t>denying ungodliness</a:t>
            </a:r>
            <a:r>
              <a:rPr kumimoji="0" lang="en-US" sz="2800" b="0" i="1" u="none" strike="noStrike" cap="none" normalizeH="0" baseline="0" dirty="0" smtClean="0">
                <a:ln>
                  <a:noFill/>
                </a:ln>
                <a:solidFill>
                  <a:schemeClr val="tx1"/>
                </a:solidFill>
                <a:effectLst/>
                <a:latin typeface="Cambria" pitchFamily="18" charset="0"/>
                <a:ea typeface="Times New Roman" pitchFamily="18" charset="0"/>
              </a:rPr>
              <a:t> and worldly lusts, we should live soberly, righteously, and godly, in this present world;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Deny: (Gr.)</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arneomai</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sz="2400" dirty="0">
                <a:latin typeface="Arial" pitchFamily="34" charset="0"/>
                <a:ea typeface="Times New Roman" pitchFamily="18" charset="0"/>
                <a:cs typeface="Arial" pitchFamily="34" charset="0"/>
              </a:rPr>
              <a:t>	</a:t>
            </a:r>
            <a:r>
              <a:rPr lang="en-US" sz="2400" dirty="0" smtClean="0">
                <a:latin typeface="Arial" pitchFamily="34" charset="0"/>
                <a:ea typeface="Times New Roman" pitchFamily="18" charset="0"/>
                <a:cs typeface="Arial" pitchFamily="34" charset="0"/>
              </a:rPr>
              <a:t>N</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ot to accept, to reject, to refuse something offered.</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mbria" pitchFamily="18"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Cambria" pitchFamily="18" charset="0"/>
                <a:ea typeface="Times New Roman" pitchFamily="18" charset="0"/>
              </a:rPr>
              <a:t>TITUS 1:15-16</a:t>
            </a:r>
            <a:endParaRPr kumimoji="0" lang="en-US"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dirty="0" smtClean="0">
                <a:ln>
                  <a:noFill/>
                </a:ln>
                <a:solidFill>
                  <a:schemeClr val="tx1"/>
                </a:solidFill>
                <a:effectLst/>
                <a:latin typeface="Cambria" pitchFamily="18" charset="0"/>
                <a:ea typeface="Times New Roman" pitchFamily="18" charset="0"/>
              </a:rPr>
              <a:t>     15  Unto the pure all things are pure: but unto them that are defiled and unbelieving is nothing pure; but even their mind and conscience is defiled. 16 They profess that they know God; but in works</a:t>
            </a:r>
            <a:r>
              <a:rPr kumimoji="0" lang="en-US" sz="2400" b="1" i="1" u="none" strike="noStrike" cap="none" normalizeH="0" baseline="0" dirty="0" smtClean="0">
                <a:ln>
                  <a:noFill/>
                </a:ln>
                <a:solidFill>
                  <a:schemeClr val="tx1"/>
                </a:solidFill>
                <a:effectLst/>
                <a:latin typeface="Cambria" pitchFamily="18" charset="0"/>
                <a:ea typeface="Times New Roman" pitchFamily="18" charset="0"/>
              </a:rPr>
              <a:t> they deny him,</a:t>
            </a:r>
            <a:r>
              <a:rPr kumimoji="0" lang="en-US" sz="2400" b="0" i="1" u="none" strike="noStrike" cap="none" normalizeH="0" baseline="0" dirty="0" smtClean="0">
                <a:ln>
                  <a:noFill/>
                </a:ln>
                <a:solidFill>
                  <a:schemeClr val="tx1"/>
                </a:solidFill>
                <a:effectLst/>
                <a:latin typeface="Cambria" pitchFamily="18" charset="0"/>
                <a:ea typeface="Times New Roman" pitchFamily="18" charset="0"/>
              </a:rPr>
              <a:t> being abominable, and disobedient, and unto every good work reprobate.</a:t>
            </a:r>
            <a:endParaRPr kumimoji="0" lang="en-US" sz="36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374080468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6321">
                                            <p:txEl>
                                              <p:pRg st="3" end="3"/>
                                            </p:txEl>
                                          </p:spTgt>
                                        </p:tgtEl>
                                        <p:attrNameLst>
                                          <p:attrName>style.visibility</p:attrName>
                                        </p:attrNameLst>
                                      </p:cBhvr>
                                      <p:to>
                                        <p:strVal val="visible"/>
                                      </p:to>
                                    </p:set>
                                    <p:anim calcmode="lin" valueType="num">
                                      <p:cBhvr additive="base">
                                        <p:cTn id="7" dur="2000" fill="hold"/>
                                        <p:tgtEl>
                                          <p:spTgt spid="56321">
                                            <p:txEl>
                                              <p:pRg st="3" end="3"/>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5632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6321">
                                            <p:txEl>
                                              <p:pRg st="4" end="4"/>
                                            </p:txEl>
                                          </p:spTgt>
                                        </p:tgtEl>
                                        <p:attrNameLst>
                                          <p:attrName>style.visibility</p:attrName>
                                        </p:attrNameLst>
                                      </p:cBhvr>
                                      <p:to>
                                        <p:strVal val="visible"/>
                                      </p:to>
                                    </p:set>
                                    <p:anim calcmode="lin" valueType="num">
                                      <p:cBhvr additive="base">
                                        <p:cTn id="13" dur="2000" fill="hold"/>
                                        <p:tgtEl>
                                          <p:spTgt spid="56321">
                                            <p:txEl>
                                              <p:pRg st="4" end="4"/>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5632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6321">
                                            <p:txEl>
                                              <p:pRg st="6" end="6"/>
                                            </p:txEl>
                                          </p:spTgt>
                                        </p:tgtEl>
                                        <p:attrNameLst>
                                          <p:attrName>style.visibility</p:attrName>
                                        </p:attrNameLst>
                                      </p:cBhvr>
                                      <p:to>
                                        <p:strVal val="visible"/>
                                      </p:to>
                                    </p:set>
                                    <p:anim calcmode="lin" valueType="num">
                                      <p:cBhvr additive="base">
                                        <p:cTn id="19" dur="2000" fill="hold"/>
                                        <p:tgtEl>
                                          <p:spTgt spid="56321">
                                            <p:txEl>
                                              <p:pRg st="6" end="6"/>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56321">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6321">
                                            <p:txEl>
                                              <p:pRg st="7" end="7"/>
                                            </p:txEl>
                                          </p:spTgt>
                                        </p:tgtEl>
                                        <p:attrNameLst>
                                          <p:attrName>style.visibility</p:attrName>
                                        </p:attrNameLst>
                                      </p:cBhvr>
                                      <p:to>
                                        <p:strVal val="visible"/>
                                      </p:to>
                                    </p:set>
                                    <p:anim calcmode="lin" valueType="num">
                                      <p:cBhvr additive="base">
                                        <p:cTn id="23" dur="2000" fill="hold"/>
                                        <p:tgtEl>
                                          <p:spTgt spid="56321">
                                            <p:txEl>
                                              <p:pRg st="7" end="7"/>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5632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r>
              <a:rPr lang="en-US" smtClean="0"/>
              <a:t>Present Truth 5</a:t>
            </a:r>
            <a:endParaRPr lang="en-US"/>
          </a:p>
        </p:txBody>
      </p:sp>
      <p:sp>
        <p:nvSpPr>
          <p:cNvPr id="4" name="Slide Number Placeholder 3"/>
          <p:cNvSpPr>
            <a:spLocks noGrp="1"/>
          </p:cNvSpPr>
          <p:nvPr>
            <p:ph type="sldNum" sz="quarter" idx="12"/>
          </p:nvPr>
        </p:nvSpPr>
        <p:spPr/>
        <p:txBody>
          <a:bodyPr/>
          <a:lstStyle/>
          <a:p>
            <a:fld id="{34FBDB5F-F88B-4ECD-8AC6-E346D095E253}" type="slidenum">
              <a:rPr lang="en-US" smtClean="0"/>
              <a:pPr/>
              <a:t>41</a:t>
            </a:fld>
            <a:endParaRPr lang="en-US"/>
          </a:p>
        </p:txBody>
      </p:sp>
      <p:sp>
        <p:nvSpPr>
          <p:cNvPr id="54273" name="Rectangle 1"/>
          <p:cNvSpPr>
            <a:spLocks noChangeArrowheads="1"/>
          </p:cNvSpPr>
          <p:nvPr/>
        </p:nvSpPr>
        <p:spPr bwMode="auto">
          <a:xfrm>
            <a:off x="304800" y="228600"/>
            <a:ext cx="8534400" cy="51398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tx1"/>
                </a:solidFill>
                <a:effectLst/>
                <a:latin typeface="Cambria" pitchFamily="18" charset="0"/>
                <a:ea typeface="Times New Roman" pitchFamily="18" charset="0"/>
              </a:rPr>
              <a:t>TESTIMONY.RAISING.DEAD.BOY</a:t>
            </a:r>
            <a:endParaRPr kumimoji="0" lang="en-US" sz="3200" b="0" i="0" u="none" strike="noStrike" cap="none" normalizeH="0" baseline="0" dirty="0" smtClean="0">
              <a:ln>
                <a:noFill/>
              </a:ln>
              <a:solidFill>
                <a:schemeClr val="tx1"/>
              </a:solidFill>
              <a:effectLst/>
              <a:latin typeface="Cambria" pitchFamily="18"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2400" dirty="0" smtClean="0">
                <a:latin typeface="Cambria" pitchFamily="18" charset="0"/>
                <a:ea typeface="Times New Roman" pitchFamily="18" charset="0"/>
              </a:rPr>
              <a:t>  5</a:t>
            </a:r>
            <a:r>
              <a:rPr kumimoji="0" lang="en-US" sz="2400" b="0" i="0" u="none" strike="noStrike" cap="none" normalizeH="0" baseline="0" dirty="0" smtClean="0">
                <a:ln>
                  <a:noFill/>
                </a:ln>
                <a:solidFill>
                  <a:schemeClr val="tx1"/>
                </a:solidFill>
                <a:effectLst/>
                <a:latin typeface="Cambria" pitchFamily="18" charset="0"/>
                <a:ea typeface="Times New Roman" pitchFamily="18" charset="0"/>
              </a:rPr>
              <a:t>3-1203  </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mbria" pitchFamily="18" charset="0"/>
                <a:ea typeface="Times New Roman" pitchFamily="18" charset="0"/>
              </a:rPr>
              <a:t>	21 God said, "I'm not going to give it to you all at one time. If I give it to you at one time... the whole land will swept bare, then the wild beasts will multiply against you, and overcome you. I'm just going to give it to you littl</a:t>
            </a:r>
            <a:r>
              <a:rPr kumimoji="0" lang="en-US" sz="3200" b="0" i="0" u="none" strike="noStrike" cap="none" normalizeH="0" baseline="0" dirty="0" smtClean="0">
                <a:ln>
                  <a:noFill/>
                </a:ln>
                <a:effectLst/>
                <a:latin typeface="Cambria" pitchFamily="18" charset="0"/>
                <a:ea typeface="Times New Roman" pitchFamily="18" charset="0"/>
              </a:rPr>
              <a:t>e by little, as you're able to possess the land…" That's the way God does tonight… </a:t>
            </a:r>
            <a:r>
              <a:rPr kumimoji="0" lang="en-US" sz="3200" b="1" i="0" u="none" strike="noStrike" cap="none" normalizeH="0" baseline="0" dirty="0" smtClean="0">
                <a:ln>
                  <a:noFill/>
                </a:ln>
                <a:effectLst/>
                <a:latin typeface="Cambria" pitchFamily="18" charset="0"/>
                <a:ea typeface="Times New Roman" pitchFamily="18" charset="0"/>
              </a:rPr>
              <a:t>God just gives it to you just as you're able to fight it out.</a:t>
            </a:r>
            <a:endParaRPr kumimoji="0" lang="en-US" sz="4400" b="1" i="0" u="none" strike="noStrike" cap="none" normalizeH="0" baseline="0" dirty="0" smtClean="0">
              <a:ln>
                <a:noFill/>
              </a:ln>
              <a:effectLst/>
              <a:latin typeface="Arial" pitchFamily="34" charset="0"/>
            </a:endParaRPr>
          </a:p>
        </p:txBody>
      </p:sp>
    </p:spTree>
    <p:extLst>
      <p:ext uri="{BB962C8B-B14F-4D97-AF65-F5344CB8AC3E}">
        <p14:creationId xmlns:p14="http://schemas.microsoft.com/office/powerpoint/2010/main" val="1681155550"/>
      </p:ext>
    </p:extLst>
  </p:cSld>
  <p:clrMapOvr>
    <a:masterClrMapping/>
  </p:clrMapOvr>
  <p:transition spd="slow">
    <p:randomBar dir="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r>
              <a:rPr lang="en-US" smtClean="0"/>
              <a:t>Present Truth 5</a:t>
            </a:r>
            <a:endParaRPr lang="en-US"/>
          </a:p>
        </p:txBody>
      </p:sp>
      <p:sp>
        <p:nvSpPr>
          <p:cNvPr id="4" name="Slide Number Placeholder 3"/>
          <p:cNvSpPr>
            <a:spLocks noGrp="1"/>
          </p:cNvSpPr>
          <p:nvPr>
            <p:ph type="sldNum" sz="quarter" idx="12"/>
          </p:nvPr>
        </p:nvSpPr>
        <p:spPr/>
        <p:txBody>
          <a:bodyPr/>
          <a:lstStyle/>
          <a:p>
            <a:fld id="{34FBDB5F-F88B-4ECD-8AC6-E346D095E253}" type="slidenum">
              <a:rPr lang="en-US" smtClean="0"/>
              <a:pPr/>
              <a:t>42</a:t>
            </a:fld>
            <a:endParaRPr lang="en-US"/>
          </a:p>
        </p:txBody>
      </p:sp>
      <p:sp>
        <p:nvSpPr>
          <p:cNvPr id="39937" name="Rectangle 1"/>
          <p:cNvSpPr>
            <a:spLocks noChangeArrowheads="1"/>
          </p:cNvSpPr>
          <p:nvPr/>
        </p:nvSpPr>
        <p:spPr bwMode="auto">
          <a:xfrm>
            <a:off x="152400" y="381000"/>
            <a:ext cx="8872182"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tx1"/>
                </a:solidFill>
                <a:effectLst/>
                <a:latin typeface="Cambria" pitchFamily="18" charset="0"/>
                <a:ea typeface="Times New Roman" pitchFamily="18" charset="0"/>
              </a:rPr>
              <a:t>ROMANS 6:11</a:t>
            </a:r>
            <a:r>
              <a:rPr kumimoji="0" lang="en-US" sz="4000" b="0" i="1" u="none" strike="noStrike" cap="none" normalizeH="0" baseline="0" dirty="0" smtClean="0">
                <a:ln>
                  <a:noFill/>
                </a:ln>
                <a:solidFill>
                  <a:schemeClr val="tx1"/>
                </a:solidFill>
                <a:effectLst/>
                <a:latin typeface="Cambria" pitchFamily="18" charset="0"/>
                <a:ea typeface="Times New Roman" pitchFamily="18" charset="0"/>
              </a:rPr>
              <a:t> </a:t>
            </a:r>
          </a:p>
          <a:p>
            <a:pPr marL="0" marR="0" lvl="0" indent="457200" algn="l" defTabSz="914400" rtl="0" eaLnBrk="0" fontAlgn="base" latinLnBrk="0" hangingPunct="0">
              <a:lnSpc>
                <a:spcPct val="100000"/>
              </a:lnSpc>
              <a:spcBef>
                <a:spcPct val="0"/>
              </a:spcBef>
              <a:spcAft>
                <a:spcPct val="0"/>
              </a:spcAft>
              <a:buClrTx/>
              <a:buSzTx/>
              <a:buFontTx/>
              <a:buNone/>
              <a:tabLst/>
            </a:pPr>
            <a:r>
              <a:rPr lang="en-US" sz="3000" i="1" dirty="0">
                <a:latin typeface="Cambria" pitchFamily="18" charset="0"/>
                <a:ea typeface="Times New Roman" pitchFamily="18" charset="0"/>
              </a:rPr>
              <a:t>	</a:t>
            </a:r>
            <a:r>
              <a:rPr kumimoji="0" lang="en-US" sz="3000" b="0" i="1" u="none" strike="noStrike" cap="none" normalizeH="0" baseline="0" dirty="0" smtClean="0">
                <a:ln>
                  <a:noFill/>
                </a:ln>
                <a:solidFill>
                  <a:schemeClr val="tx1"/>
                </a:solidFill>
                <a:effectLst/>
                <a:latin typeface="Cambria" pitchFamily="18" charset="0"/>
                <a:ea typeface="Times New Roman" pitchFamily="18" charset="0"/>
              </a:rPr>
              <a:t>Likewise reckon ye also yourselves to be dead indeed unto sin, but alive unto God through Jesus Christ our Lord. 12 Let not sin therefore reign in your mortal body, that ye should obey it in the lusts thereof. 13 Neither yield ye your members as instruments of unrighteousness unto sin: but yield yourselves unto God, as those that are alive from the dead, and your members as instruments of righteousness unto God. 14 For sin shall not have dominion over you: for ye are not under the law, but under grace.</a:t>
            </a:r>
            <a:endParaRPr kumimoji="0" lang="en-US" sz="30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3550488940"/>
      </p:ext>
    </p:extLst>
  </p:cSld>
  <p:clrMapOvr>
    <a:masterClrMapping/>
  </p:clrMapOvr>
  <p:transition spd="slow">
    <p:randomBar dir="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dirty="0"/>
          </a:p>
        </p:txBody>
      </p:sp>
      <p:sp>
        <p:nvSpPr>
          <p:cNvPr id="3" name="Footer Placeholder 2"/>
          <p:cNvSpPr>
            <a:spLocks noGrp="1"/>
          </p:cNvSpPr>
          <p:nvPr>
            <p:ph type="ftr" sz="quarter" idx="11"/>
          </p:nvPr>
        </p:nvSpPr>
        <p:spPr/>
        <p:txBody>
          <a:bodyPr/>
          <a:lstStyle/>
          <a:p>
            <a:r>
              <a:rPr lang="en-US" smtClean="0"/>
              <a:t>Present Truth 5</a:t>
            </a:r>
            <a:endParaRPr lang="en-US" dirty="0"/>
          </a:p>
        </p:txBody>
      </p:sp>
      <p:sp>
        <p:nvSpPr>
          <p:cNvPr id="4" name="Slide Number Placeholder 3"/>
          <p:cNvSpPr>
            <a:spLocks noGrp="1"/>
          </p:cNvSpPr>
          <p:nvPr>
            <p:ph type="sldNum" sz="quarter" idx="12"/>
          </p:nvPr>
        </p:nvSpPr>
        <p:spPr/>
        <p:txBody>
          <a:bodyPr/>
          <a:lstStyle/>
          <a:p>
            <a:fld id="{34FBDB5F-F88B-4ECD-8AC6-E346D095E253}" type="slidenum">
              <a:rPr lang="en-US" smtClean="0"/>
              <a:pPr/>
              <a:t>43</a:t>
            </a:fld>
            <a:endParaRPr lang="en-US"/>
          </a:p>
        </p:txBody>
      </p:sp>
      <p:sp>
        <p:nvSpPr>
          <p:cNvPr id="5" name="Rectangle 4"/>
          <p:cNvSpPr/>
          <p:nvPr/>
        </p:nvSpPr>
        <p:spPr>
          <a:xfrm>
            <a:off x="228600" y="457200"/>
            <a:ext cx="8610600" cy="5016758"/>
          </a:xfrm>
          <a:prstGeom prst="rect">
            <a:avLst/>
          </a:prstGeom>
        </p:spPr>
        <p:txBody>
          <a:bodyPr wrap="square">
            <a:spAutoFit/>
          </a:bodyPr>
          <a:lstStyle/>
          <a:p>
            <a:r>
              <a:rPr lang="en-US" sz="4000" b="1" dirty="0" smtClean="0">
                <a:latin typeface="Cambria" pitchFamily="18" charset="0"/>
              </a:rPr>
              <a:t>HEAR.YE.HIM</a:t>
            </a:r>
          </a:p>
          <a:p>
            <a:r>
              <a:rPr lang="en-US" sz="2800" dirty="0" smtClean="0">
                <a:latin typeface="Cambria" pitchFamily="18" charset="0"/>
              </a:rPr>
              <a:t>	44  Notice, he said, "Well, now, we'll keep the law." The law was not a </a:t>
            </a:r>
            <a:r>
              <a:rPr lang="en-US" sz="2800" dirty="0" err="1" smtClean="0">
                <a:latin typeface="Cambria" pitchFamily="18" charset="0"/>
              </a:rPr>
              <a:t>saviour</a:t>
            </a:r>
            <a:r>
              <a:rPr lang="en-US" sz="2800" dirty="0" smtClean="0">
                <a:latin typeface="Cambria" pitchFamily="18" charset="0"/>
              </a:rPr>
              <a:t> after all. </a:t>
            </a:r>
            <a:r>
              <a:rPr lang="en-US" sz="2800" b="1" dirty="0" smtClean="0">
                <a:latin typeface="Cambria" pitchFamily="18" charset="0"/>
              </a:rPr>
              <a:t>The law was the prison house. </a:t>
            </a:r>
            <a:r>
              <a:rPr lang="en-US" sz="2800" dirty="0" smtClean="0">
                <a:latin typeface="Cambria" pitchFamily="18" charset="0"/>
              </a:rPr>
              <a:t>The law only made you know you was a sinner. The law pointed out your sin, </a:t>
            </a:r>
            <a:r>
              <a:rPr lang="en-US" sz="2800" b="1" dirty="0" smtClean="0">
                <a:latin typeface="Cambria" pitchFamily="18" charset="0"/>
              </a:rPr>
              <a:t>but it didn't have any remedy</a:t>
            </a:r>
            <a:r>
              <a:rPr lang="en-US" sz="2800" dirty="0" smtClean="0">
                <a:latin typeface="Cambria" pitchFamily="18" charset="0"/>
              </a:rPr>
              <a:t>. If the policeman comes, and arrests you, and throws you back in the jail, that's the law. That shows you </a:t>
            </a:r>
            <a:r>
              <a:rPr lang="en-US" sz="2800" dirty="0" err="1" smtClean="0">
                <a:latin typeface="Cambria" pitchFamily="18" charset="0"/>
              </a:rPr>
              <a:t>you</a:t>
            </a:r>
            <a:r>
              <a:rPr lang="en-US" sz="2800" dirty="0" smtClean="0">
                <a:latin typeface="Cambria" pitchFamily="18" charset="0"/>
              </a:rPr>
              <a:t> are a sinner, but how you going to get out? That's the next thing. The law was just a </a:t>
            </a:r>
            <a:r>
              <a:rPr lang="en-US" sz="2800" b="1" dirty="0" smtClean="0">
                <a:latin typeface="Cambria" pitchFamily="18" charset="0"/>
              </a:rPr>
              <a:t>school master.</a:t>
            </a:r>
            <a:endParaRPr lang="en-US" sz="2800" dirty="0" smtClean="0">
              <a:latin typeface="Cambria" pitchFamily="18" charset="0"/>
            </a:endParaRPr>
          </a:p>
          <a:p>
            <a:pPr algn="r"/>
            <a:r>
              <a:rPr lang="en-US" sz="2800" dirty="0">
                <a:latin typeface="Cambria" pitchFamily="18" charset="0"/>
              </a:rPr>
              <a:t>57-0519</a:t>
            </a:r>
          </a:p>
        </p:txBody>
      </p:sp>
    </p:spTree>
    <p:extLst>
      <p:ext uri="{BB962C8B-B14F-4D97-AF65-F5344CB8AC3E}">
        <p14:creationId xmlns:p14="http://schemas.microsoft.com/office/powerpoint/2010/main" val="1029397845"/>
      </p:ext>
    </p:extLst>
  </p:cSld>
  <p:clrMapOvr>
    <a:masterClrMapping/>
  </p:clrMapOvr>
  <p:transition spd="slow">
    <p:randomBar dir="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r>
              <a:rPr lang="en-US" smtClean="0"/>
              <a:t>Present Truth 5</a:t>
            </a:r>
            <a:endParaRPr lang="en-US"/>
          </a:p>
        </p:txBody>
      </p:sp>
      <p:sp>
        <p:nvSpPr>
          <p:cNvPr id="4" name="Slide Number Placeholder 3"/>
          <p:cNvSpPr>
            <a:spLocks noGrp="1"/>
          </p:cNvSpPr>
          <p:nvPr>
            <p:ph type="sldNum" sz="quarter" idx="12"/>
          </p:nvPr>
        </p:nvSpPr>
        <p:spPr/>
        <p:txBody>
          <a:bodyPr/>
          <a:lstStyle/>
          <a:p>
            <a:fld id="{34FBDB5F-F88B-4ECD-8AC6-E346D095E253}" type="slidenum">
              <a:rPr lang="en-US" smtClean="0"/>
              <a:pPr/>
              <a:t>44</a:t>
            </a:fld>
            <a:endParaRPr lang="en-US"/>
          </a:p>
        </p:txBody>
      </p:sp>
      <p:sp>
        <p:nvSpPr>
          <p:cNvPr id="5" name="Rectangle 4"/>
          <p:cNvSpPr/>
          <p:nvPr/>
        </p:nvSpPr>
        <p:spPr>
          <a:xfrm>
            <a:off x="533400" y="228600"/>
            <a:ext cx="8077200" cy="4955203"/>
          </a:xfrm>
          <a:prstGeom prst="rect">
            <a:avLst/>
          </a:prstGeom>
        </p:spPr>
        <p:txBody>
          <a:bodyPr wrap="square">
            <a:spAutoFit/>
          </a:bodyPr>
          <a:lstStyle/>
          <a:p>
            <a:r>
              <a:rPr lang="en-US" sz="3600" b="1" dirty="0" smtClean="0">
                <a:solidFill>
                  <a:srgbClr val="FFC000"/>
                </a:solidFill>
                <a:latin typeface="Cambria" pitchFamily="18" charset="0"/>
              </a:rPr>
              <a:t>Example:</a:t>
            </a:r>
          </a:p>
          <a:p>
            <a:endParaRPr lang="en-US" sz="2800" dirty="0" smtClean="0">
              <a:latin typeface="Cambria" pitchFamily="18" charset="0"/>
            </a:endParaRPr>
          </a:p>
          <a:p>
            <a:r>
              <a:rPr lang="en-US" sz="2800" dirty="0" err="1" smtClean="0">
                <a:latin typeface="Arial" pitchFamily="34" charset="0"/>
                <a:cs typeface="Arial" pitchFamily="34" charset="0"/>
              </a:rPr>
              <a:t>Phinehas</a:t>
            </a:r>
            <a:r>
              <a:rPr lang="en-US" sz="2800" dirty="0" smtClean="0">
                <a:latin typeface="Arial" pitchFamily="34" charset="0"/>
                <a:cs typeface="Arial" pitchFamily="34" charset="0"/>
              </a:rPr>
              <a:t>, the son of </a:t>
            </a:r>
            <a:r>
              <a:rPr lang="en-US" sz="2800" dirty="0" err="1" smtClean="0">
                <a:latin typeface="Arial" pitchFamily="34" charset="0"/>
                <a:cs typeface="Arial" pitchFamily="34" charset="0"/>
              </a:rPr>
              <a:t>Eleazar</a:t>
            </a:r>
            <a:r>
              <a:rPr lang="en-US" sz="2800" dirty="0" smtClean="0">
                <a:latin typeface="Arial" pitchFamily="34" charset="0"/>
                <a:cs typeface="Arial" pitchFamily="34" charset="0"/>
              </a:rPr>
              <a:t>, grandson of Aaron</a:t>
            </a:r>
          </a:p>
          <a:p>
            <a:endParaRPr lang="en-US" sz="2800" dirty="0" smtClean="0">
              <a:latin typeface="Cambria" pitchFamily="18" charset="0"/>
            </a:endParaRPr>
          </a:p>
          <a:p>
            <a:r>
              <a:rPr lang="en-US" sz="2800" b="1" dirty="0" smtClean="0">
                <a:latin typeface="Cambria" pitchFamily="18" charset="0"/>
              </a:rPr>
              <a:t>NUMBERS 25:1-14</a:t>
            </a:r>
          </a:p>
          <a:p>
            <a:r>
              <a:rPr lang="en-US" sz="2800" i="1" dirty="0" smtClean="0">
                <a:latin typeface="Cambria" pitchFamily="18" charset="0"/>
              </a:rPr>
              <a:t>     6   And, behold, one of the children of Israel came and brought unto his brethren a </a:t>
            </a:r>
            <a:r>
              <a:rPr lang="en-US" sz="2800" i="1" dirty="0" err="1" smtClean="0">
                <a:latin typeface="Cambria" pitchFamily="18" charset="0"/>
              </a:rPr>
              <a:t>Midianitish</a:t>
            </a:r>
            <a:r>
              <a:rPr lang="en-US" sz="2800" i="1" dirty="0" smtClean="0">
                <a:latin typeface="Cambria" pitchFamily="18" charset="0"/>
              </a:rPr>
              <a:t> woman in the sight of Moses, and in the sight of all the congregation of the children of Israel, who were weeping before the door of the tabernacle of the congregation.</a:t>
            </a:r>
            <a:endParaRPr lang="en-US" sz="2800" i="1" dirty="0">
              <a:latin typeface="Cambria" pitchFamily="18" charset="0"/>
            </a:endParaRPr>
          </a:p>
        </p:txBody>
      </p:sp>
    </p:spTree>
    <p:extLst>
      <p:ext uri="{BB962C8B-B14F-4D97-AF65-F5344CB8AC3E}">
        <p14:creationId xmlns:p14="http://schemas.microsoft.com/office/powerpoint/2010/main" val="1375143260"/>
      </p:ext>
    </p:extLst>
  </p:cSld>
  <p:clrMapOvr>
    <a:masterClrMapping/>
  </p:clrMapOvr>
  <p:transition spd="slow">
    <p:randomBar dir="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r>
              <a:rPr lang="en-US" smtClean="0"/>
              <a:t>Present Truth 5</a:t>
            </a:r>
            <a:endParaRPr lang="en-US"/>
          </a:p>
        </p:txBody>
      </p:sp>
      <p:sp>
        <p:nvSpPr>
          <p:cNvPr id="4" name="Slide Number Placeholder 3"/>
          <p:cNvSpPr>
            <a:spLocks noGrp="1"/>
          </p:cNvSpPr>
          <p:nvPr>
            <p:ph type="sldNum" sz="quarter" idx="12"/>
          </p:nvPr>
        </p:nvSpPr>
        <p:spPr/>
        <p:txBody>
          <a:bodyPr/>
          <a:lstStyle/>
          <a:p>
            <a:fld id="{34FBDB5F-F88B-4ECD-8AC6-E346D095E253}" type="slidenum">
              <a:rPr lang="en-US" smtClean="0"/>
              <a:pPr/>
              <a:t>45</a:t>
            </a:fld>
            <a:endParaRPr lang="en-US"/>
          </a:p>
        </p:txBody>
      </p:sp>
      <p:sp>
        <p:nvSpPr>
          <p:cNvPr id="5" name="Rectangle 4"/>
          <p:cNvSpPr/>
          <p:nvPr/>
        </p:nvSpPr>
        <p:spPr>
          <a:xfrm>
            <a:off x="76200" y="0"/>
            <a:ext cx="8991600" cy="6370975"/>
          </a:xfrm>
          <a:prstGeom prst="rect">
            <a:avLst/>
          </a:prstGeom>
        </p:spPr>
        <p:txBody>
          <a:bodyPr wrap="square">
            <a:spAutoFit/>
          </a:bodyPr>
          <a:lstStyle/>
          <a:p>
            <a:r>
              <a:rPr lang="en-US" sz="2400" b="1" dirty="0" smtClean="0">
                <a:latin typeface="Cambria" pitchFamily="18" charset="0"/>
              </a:rPr>
              <a:t>DOES.GOD.EVER.CHANGE.HIS.MIND.ABOUT.HIS.WORD</a:t>
            </a:r>
            <a:r>
              <a:rPr lang="en-US" sz="1600" b="1" dirty="0" smtClean="0">
                <a:latin typeface="Cambria" pitchFamily="18" charset="0"/>
              </a:rPr>
              <a:t>   65-0418</a:t>
            </a:r>
            <a:endParaRPr lang="en-US" sz="2400" b="1" dirty="0" smtClean="0">
              <a:latin typeface="Cambria" pitchFamily="18" charset="0"/>
            </a:endParaRPr>
          </a:p>
          <a:p>
            <a:r>
              <a:rPr lang="en-US" sz="2400" dirty="0" smtClean="0">
                <a:latin typeface="Cambria" pitchFamily="18" charset="0"/>
              </a:rPr>
              <a:t>	171   Balaam went down and he begin to teach the people, and he had an error.. And while they were all before the altar of God, praying, here come an Israelite man with a </a:t>
            </a:r>
            <a:r>
              <a:rPr lang="en-US" sz="2400" dirty="0" err="1" smtClean="0">
                <a:latin typeface="Cambria" pitchFamily="18" charset="0"/>
              </a:rPr>
              <a:t>Midianite</a:t>
            </a:r>
            <a:r>
              <a:rPr lang="en-US" sz="2400" dirty="0" smtClean="0">
                <a:latin typeface="Cambria" pitchFamily="18" charset="0"/>
              </a:rPr>
              <a:t> woman, a denominational woman, and went into the tent. And the priest's son walked over there, and took a javelin and killed them both. And that stayed God's wrath.</a:t>
            </a:r>
          </a:p>
          <a:p>
            <a:r>
              <a:rPr lang="en-US" sz="2400" dirty="0" smtClean="0">
                <a:latin typeface="Cambria" pitchFamily="18" charset="0"/>
              </a:rPr>
              <a:t>	 172   But what happened? Balaam, he succeeded in weakening Israel… God let him go and weaken their camp, it polluted the whole camp. And when some doctrine starts, that's not the Bible Truth, it pollutes the whole camp. Remember, they had eat angels' food... they eat the food, drink from the rock, seen the miracles… finally when they listened to this false teacher, come in among them and teach wrong, weakened the camp, and prospered by it… but as long as it's not with the Word of God, you better stay away from it. God don't change His mind. Stay right with His Word, 'cause that's what's going to come out in the end, Word by Word.</a:t>
            </a:r>
            <a:endParaRPr lang="en-US" sz="2400" dirty="0">
              <a:latin typeface="Cambria" pitchFamily="18" charset="0"/>
            </a:endParaRPr>
          </a:p>
        </p:txBody>
      </p:sp>
    </p:spTree>
    <p:extLst>
      <p:ext uri="{BB962C8B-B14F-4D97-AF65-F5344CB8AC3E}">
        <p14:creationId xmlns:p14="http://schemas.microsoft.com/office/powerpoint/2010/main" val="4291050747"/>
      </p:ext>
    </p:extLst>
  </p:cSld>
  <p:clrMapOvr>
    <a:masterClrMapping/>
  </p:clrMapOvr>
  <p:transition spd="slow">
    <p:randomBar dir="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pPr algn="r"/>
            <a:r>
              <a:rPr lang="en-US" smtClean="0"/>
              <a:t>Present Truth 5</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46</a:t>
            </a:fld>
            <a:endParaRPr lang="en-US"/>
          </a:p>
        </p:txBody>
      </p:sp>
      <p:sp>
        <p:nvSpPr>
          <p:cNvPr id="5" name="Rectangle 4"/>
          <p:cNvSpPr/>
          <p:nvPr/>
        </p:nvSpPr>
        <p:spPr>
          <a:xfrm>
            <a:off x="152400" y="381000"/>
            <a:ext cx="8915400" cy="6247864"/>
          </a:xfrm>
          <a:prstGeom prst="rect">
            <a:avLst/>
          </a:prstGeom>
        </p:spPr>
        <p:txBody>
          <a:bodyPr wrap="square">
            <a:spAutoFit/>
          </a:bodyPr>
          <a:lstStyle/>
          <a:p>
            <a:r>
              <a:rPr lang="en-US" sz="3600" b="1" dirty="0" smtClean="0"/>
              <a:t>SIR.WE.WOULD.SEE.JESUS</a:t>
            </a:r>
            <a:endParaRPr lang="en-US" sz="2800" dirty="0"/>
          </a:p>
          <a:p>
            <a:r>
              <a:rPr lang="en-US" sz="2800" dirty="0" smtClean="0"/>
              <a:t>	83 And </a:t>
            </a:r>
            <a:r>
              <a:rPr lang="en-US" sz="2800" dirty="0"/>
              <a:t>any Word that God says, It can never be changed. Now that's the reason I believe the Bible is just the way It's written. See, It can never be changed. We can't find nothing better; God cannot. He is infinite. We are finite. </a:t>
            </a:r>
            <a:r>
              <a:rPr lang="en-US" sz="2800" b="1" dirty="0"/>
              <a:t>We make mistakes, and tomorrow we know more than we </a:t>
            </a:r>
            <a:r>
              <a:rPr lang="en-US" sz="2800" b="1" dirty="0" err="1"/>
              <a:t>knowed</a:t>
            </a:r>
            <a:r>
              <a:rPr lang="en-US" sz="2800" b="1" dirty="0"/>
              <a:t> today. </a:t>
            </a:r>
            <a:endParaRPr lang="en-US" sz="2800" b="1" dirty="0" smtClean="0"/>
          </a:p>
          <a:p>
            <a:pPr algn="r"/>
            <a:r>
              <a:rPr lang="en-US" sz="2800" dirty="0" smtClean="0"/>
              <a:t>63-1112</a:t>
            </a:r>
          </a:p>
          <a:p>
            <a:r>
              <a:rPr lang="en-US" sz="3600" b="1" dirty="0" smtClean="0"/>
              <a:t>STANDING.IN.THE.GAP</a:t>
            </a:r>
            <a:endParaRPr lang="en-US" sz="3600" b="1" dirty="0"/>
          </a:p>
          <a:p>
            <a:r>
              <a:rPr lang="en-US" sz="2800" dirty="0" smtClean="0"/>
              <a:t>	</a:t>
            </a:r>
            <a:r>
              <a:rPr lang="en-US" sz="2600" dirty="0" smtClean="0"/>
              <a:t>158 </a:t>
            </a:r>
            <a:r>
              <a:rPr lang="en-US" sz="2600" dirty="0"/>
              <a:t>But, </a:t>
            </a:r>
            <a:r>
              <a:rPr lang="en-US" sz="2600" dirty="0" smtClean="0"/>
              <a:t>even </a:t>
            </a:r>
            <a:r>
              <a:rPr lang="en-US" sz="2600" dirty="0"/>
              <a:t>the great </a:t>
            </a:r>
            <a:r>
              <a:rPr lang="en-US" sz="2600" b="1" dirty="0"/>
              <a:t>Saint Paul </a:t>
            </a:r>
            <a:r>
              <a:rPr lang="en-US" sz="2600" dirty="0"/>
              <a:t>got between </a:t>
            </a:r>
            <a:r>
              <a:rPr lang="en-US" sz="2600" dirty="0" smtClean="0"/>
              <a:t>straits </a:t>
            </a:r>
            <a:r>
              <a:rPr lang="en-US" sz="2600" dirty="0"/>
              <a:t>one time. </a:t>
            </a:r>
            <a:r>
              <a:rPr lang="en-US" sz="2600" b="1" dirty="0"/>
              <a:t>And many times that God has did things or let His servants do it, that was mistakes</a:t>
            </a:r>
            <a:r>
              <a:rPr lang="en-US" sz="2600" dirty="0"/>
              <a:t>, in order to prove these things. Now, we know that human beings can make mistakes, but God can make no </a:t>
            </a:r>
            <a:r>
              <a:rPr lang="en-US" sz="2600" dirty="0" smtClean="0"/>
              <a:t>mistake.  		63-0623</a:t>
            </a:r>
            <a:endParaRPr lang="en-US" sz="2600" dirty="0"/>
          </a:p>
        </p:txBody>
      </p:sp>
    </p:spTree>
    <p:extLst>
      <p:ext uri="{BB962C8B-B14F-4D97-AF65-F5344CB8AC3E}">
        <p14:creationId xmlns:p14="http://schemas.microsoft.com/office/powerpoint/2010/main" val="3820775588"/>
      </p:ext>
    </p:extLst>
  </p:cSld>
  <p:clrMapOvr>
    <a:masterClrMapping/>
  </p:clrMapOvr>
  <p:transition spd="slow">
    <p:randomBar dir="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pPr algn="r"/>
            <a:r>
              <a:rPr lang="en-US" smtClean="0"/>
              <a:t>Present Truth 5</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47</a:t>
            </a:fld>
            <a:endParaRPr lang="en-US"/>
          </a:p>
        </p:txBody>
      </p:sp>
      <p:sp>
        <p:nvSpPr>
          <p:cNvPr id="5" name="Rectangle 4"/>
          <p:cNvSpPr/>
          <p:nvPr/>
        </p:nvSpPr>
        <p:spPr>
          <a:xfrm>
            <a:off x="76200" y="304800"/>
            <a:ext cx="8991600" cy="6309420"/>
          </a:xfrm>
          <a:prstGeom prst="rect">
            <a:avLst/>
          </a:prstGeom>
        </p:spPr>
        <p:txBody>
          <a:bodyPr wrap="square">
            <a:spAutoFit/>
          </a:bodyPr>
          <a:lstStyle/>
          <a:p>
            <a:r>
              <a:rPr lang="en-US" sz="4000" b="1" dirty="0" smtClean="0"/>
              <a:t>BIRTH.PAINS</a:t>
            </a:r>
            <a:endParaRPr lang="en-US" sz="2600" b="1" dirty="0"/>
          </a:p>
          <a:p>
            <a:r>
              <a:rPr lang="en-US" sz="2600" dirty="0" smtClean="0"/>
              <a:t>	21 Now</a:t>
            </a:r>
            <a:r>
              <a:rPr lang="en-US" sz="2600" dirty="0"/>
              <a:t>, I </a:t>
            </a:r>
            <a:r>
              <a:rPr lang="en-US" sz="2600" dirty="0" smtClean="0"/>
              <a:t>don't </a:t>
            </a:r>
            <a:r>
              <a:rPr lang="en-US" sz="2600" dirty="0"/>
              <a:t>claim to be a preacher. </a:t>
            </a:r>
            <a:r>
              <a:rPr lang="en-US" sz="2600" dirty="0" smtClean="0"/>
              <a:t>I </a:t>
            </a:r>
            <a:r>
              <a:rPr lang="en-US" sz="2600" dirty="0"/>
              <a:t>haven't got enough education to call myself a </a:t>
            </a:r>
            <a:r>
              <a:rPr lang="en-US" sz="2600" dirty="0" smtClean="0"/>
              <a:t>preacher... </a:t>
            </a:r>
            <a:r>
              <a:rPr lang="en-US" sz="2600" dirty="0"/>
              <a:t>they expect you to have a couple degrees in college. </a:t>
            </a:r>
            <a:r>
              <a:rPr lang="en-US" sz="2600" dirty="0" smtClean="0"/>
              <a:t>And </a:t>
            </a:r>
            <a:r>
              <a:rPr lang="en-US" sz="2600" dirty="0"/>
              <a:t>I don't have anything but This little </a:t>
            </a:r>
            <a:r>
              <a:rPr lang="en-US" sz="2600" dirty="0" smtClean="0"/>
              <a:t>slingshot. </a:t>
            </a:r>
            <a:r>
              <a:rPr lang="en-US" sz="2600" dirty="0"/>
              <a:t>I </a:t>
            </a:r>
            <a:r>
              <a:rPr lang="en-US" sz="2600" dirty="0" smtClean="0"/>
              <a:t>try  </a:t>
            </a:r>
            <a:r>
              <a:rPr lang="en-US" sz="2600" dirty="0"/>
              <a:t>to come after the sick sheep, if I can, to bring them back to Father's pasture.</a:t>
            </a:r>
          </a:p>
          <a:p>
            <a:r>
              <a:rPr lang="en-US" sz="2600" dirty="0" smtClean="0"/>
              <a:t>	22 If </a:t>
            </a:r>
            <a:r>
              <a:rPr lang="en-US" sz="2600" dirty="0"/>
              <a:t>I make mistakes, forgive me. I'm not a theologian. I don't criticize theologian. </a:t>
            </a:r>
            <a:r>
              <a:rPr lang="en-US" sz="2600" dirty="0" smtClean="0"/>
              <a:t>Theology </a:t>
            </a:r>
            <a:r>
              <a:rPr lang="en-US" sz="2600" dirty="0"/>
              <a:t>is all right. It's what we need. But sometimes I criticize the condition that we've gotten into. That doesn't mean to any certain individual. It's just the Message. </a:t>
            </a:r>
            <a:r>
              <a:rPr lang="en-US" sz="2600" dirty="0" smtClean="0"/>
              <a:t>I </a:t>
            </a:r>
            <a:r>
              <a:rPr lang="en-US" sz="2600" dirty="0"/>
              <a:t>wish that It wasn't mine to give. It tears me to pieces, 'cause you know how you feel of your own children</a:t>
            </a:r>
            <a:r>
              <a:rPr lang="en-US" sz="2600" dirty="0" smtClean="0"/>
              <a:t>. </a:t>
            </a:r>
            <a:r>
              <a:rPr lang="en-US" sz="2600" dirty="0"/>
              <a:t>Don't you hate to have to give a child a scolding, bawling out, or something, though? I'm a parent, too, and I know what it means. </a:t>
            </a:r>
            <a:r>
              <a:rPr lang="en-US" sz="2600" dirty="0" smtClean="0"/>
              <a:t>I </a:t>
            </a:r>
            <a:r>
              <a:rPr lang="en-US" sz="2600" dirty="0"/>
              <a:t>trust that you'd forgive </a:t>
            </a:r>
            <a:r>
              <a:rPr lang="en-US" sz="2600" dirty="0" smtClean="0"/>
              <a:t>me.      65-0124</a:t>
            </a:r>
            <a:endParaRPr lang="en-US" sz="2600" dirty="0"/>
          </a:p>
        </p:txBody>
      </p:sp>
    </p:spTree>
    <p:extLst>
      <p:ext uri="{BB962C8B-B14F-4D97-AF65-F5344CB8AC3E}">
        <p14:creationId xmlns:p14="http://schemas.microsoft.com/office/powerpoint/2010/main" val="2461830181"/>
      </p:ext>
    </p:extLst>
  </p:cSld>
  <p:clrMapOvr>
    <a:masterClrMapping/>
  </p:clrMapOvr>
  <p:transition spd="slow">
    <p:randomBar dir="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pPr algn="r"/>
            <a:r>
              <a:rPr lang="en-US" smtClean="0"/>
              <a:t>Present Truth 5</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48</a:t>
            </a:fld>
            <a:endParaRPr lang="en-US"/>
          </a:p>
        </p:txBody>
      </p:sp>
      <p:sp>
        <p:nvSpPr>
          <p:cNvPr id="5" name="Rectangle 4"/>
          <p:cNvSpPr/>
          <p:nvPr/>
        </p:nvSpPr>
        <p:spPr>
          <a:xfrm>
            <a:off x="228600" y="457201"/>
            <a:ext cx="8763000" cy="6247864"/>
          </a:xfrm>
          <a:prstGeom prst="rect">
            <a:avLst/>
          </a:prstGeom>
        </p:spPr>
        <p:txBody>
          <a:bodyPr wrap="square">
            <a:spAutoFit/>
          </a:bodyPr>
          <a:lstStyle/>
          <a:p>
            <a:r>
              <a:rPr lang="en-US" sz="3600" b="1" dirty="0" smtClean="0"/>
              <a:t>THE.IDENTIFIED.CHRIST.OF.ALL.AGES</a:t>
            </a:r>
            <a:endParaRPr lang="en-US" sz="3600" b="1" dirty="0"/>
          </a:p>
          <a:p>
            <a:r>
              <a:rPr lang="en-US" sz="2800" dirty="0" smtClean="0"/>
              <a:t>	54 </a:t>
            </a:r>
            <a:r>
              <a:rPr lang="en-US" sz="2800" dirty="0"/>
              <a:t>Watch Joseph, just portrayed the life of Christ </a:t>
            </a:r>
            <a:r>
              <a:rPr lang="en-US" sz="2800" b="1" dirty="0"/>
              <a:t>almost perfect, but he made a mistake, to show that it wasn't Him. Man make mistakes. </a:t>
            </a:r>
            <a:r>
              <a:rPr lang="en-US" sz="2800" dirty="0"/>
              <a:t>See, he told Pharaoh, he said... He told his father, which was a prophet, Jacob, he said, "You tell Pharaoh </a:t>
            </a:r>
            <a:r>
              <a:rPr lang="en-US" sz="2800" dirty="0" smtClean="0"/>
              <a:t>we </a:t>
            </a:r>
            <a:r>
              <a:rPr lang="en-US" sz="2800" dirty="0"/>
              <a:t>are herdsmen, because a shepherd is an abomination to an Egyptian." But the father, the Spirit wouldn't let him do it; he said, "Your servants, the shepherds." So you see Joseph there making a mistake.</a:t>
            </a:r>
          </a:p>
          <a:p>
            <a:r>
              <a:rPr lang="en-US" sz="2800" dirty="0" smtClean="0"/>
              <a:t>	55 </a:t>
            </a:r>
            <a:r>
              <a:rPr lang="en-US" sz="2800" b="1" dirty="0" smtClean="0"/>
              <a:t>David</a:t>
            </a:r>
            <a:r>
              <a:rPr lang="en-US" sz="2800" b="1" dirty="0"/>
              <a:t>, the great man, made a mistake</a:t>
            </a:r>
            <a:r>
              <a:rPr lang="en-US" sz="2800" dirty="0"/>
              <a:t>. A man after God's Own heart, yet took Bathsheba, thinking he could hide that from </a:t>
            </a:r>
            <a:r>
              <a:rPr lang="en-US" sz="2800" dirty="0" smtClean="0"/>
              <a:t>…God, </a:t>
            </a:r>
            <a:r>
              <a:rPr lang="en-US" sz="2800" dirty="0"/>
              <a:t>but God exposed him by Nathan the prophet. </a:t>
            </a:r>
            <a:r>
              <a:rPr lang="en-US" sz="2800" dirty="0" smtClean="0"/>
              <a:t> 				 </a:t>
            </a:r>
            <a:r>
              <a:rPr lang="en-US" sz="2800" dirty="0"/>
              <a:t>64-0617</a:t>
            </a:r>
          </a:p>
        </p:txBody>
      </p:sp>
    </p:spTree>
    <p:extLst>
      <p:ext uri="{BB962C8B-B14F-4D97-AF65-F5344CB8AC3E}">
        <p14:creationId xmlns:p14="http://schemas.microsoft.com/office/powerpoint/2010/main" val="2290879196"/>
      </p:ext>
    </p:extLst>
  </p:cSld>
  <p:clrMapOvr>
    <a:masterClrMapping/>
  </p:clrMapOvr>
  <p:transition spd="slow">
    <p:randomBar dir="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pPr algn="r"/>
            <a:r>
              <a:rPr lang="en-US" smtClean="0"/>
              <a:t>Present Truth 5</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49</a:t>
            </a:fld>
            <a:endParaRPr lang="en-US"/>
          </a:p>
        </p:txBody>
      </p:sp>
      <p:sp>
        <p:nvSpPr>
          <p:cNvPr id="5" name="Rectangle 4"/>
          <p:cNvSpPr/>
          <p:nvPr/>
        </p:nvSpPr>
        <p:spPr>
          <a:xfrm>
            <a:off x="76200" y="381000"/>
            <a:ext cx="8991600" cy="6001643"/>
          </a:xfrm>
          <a:prstGeom prst="rect">
            <a:avLst/>
          </a:prstGeom>
        </p:spPr>
        <p:txBody>
          <a:bodyPr wrap="square">
            <a:spAutoFit/>
          </a:bodyPr>
          <a:lstStyle/>
          <a:p>
            <a:r>
              <a:rPr lang="en-US" sz="3200" b="1" dirty="0" smtClean="0"/>
              <a:t>HEBREWS.CHAPTER.SIX.3 </a:t>
            </a:r>
            <a:r>
              <a:rPr lang="en-US" sz="2400" dirty="0" smtClean="0"/>
              <a:t> 57-0915</a:t>
            </a:r>
          </a:p>
          <a:p>
            <a:r>
              <a:rPr lang="en-US" sz="2400" dirty="0"/>
              <a:t>	</a:t>
            </a:r>
            <a:r>
              <a:rPr lang="en-US" sz="2400" dirty="0" smtClean="0"/>
              <a:t>599 You'll </a:t>
            </a:r>
            <a:r>
              <a:rPr lang="en-US" sz="2400" dirty="0"/>
              <a:t>make mistakes. You'll fall. You'll willfully do wrong. You'll go out sometime and do things. </a:t>
            </a:r>
            <a:r>
              <a:rPr lang="en-US" sz="2400" b="1" dirty="0"/>
              <a:t>That don't mean that you're lost. That means that you're going to get correction</a:t>
            </a:r>
            <a:r>
              <a:rPr lang="en-US" sz="2400" dirty="0" smtClean="0"/>
              <a:t>.</a:t>
            </a:r>
            <a:endParaRPr lang="en-US" dirty="0" smtClean="0"/>
          </a:p>
          <a:p>
            <a:endParaRPr lang="en-US" sz="3200" b="1" dirty="0" smtClean="0"/>
          </a:p>
          <a:p>
            <a:r>
              <a:rPr lang="en-US" sz="3200" b="1" dirty="0" smtClean="0"/>
              <a:t>EARNESTLY.CONTENDING.FOR.THE.FAITH</a:t>
            </a:r>
            <a:endParaRPr lang="en-US" sz="3200" b="1" dirty="0"/>
          </a:p>
          <a:p>
            <a:r>
              <a:rPr lang="en-US" sz="2400" dirty="0" smtClean="0"/>
              <a:t>	20 …I </a:t>
            </a:r>
            <a:r>
              <a:rPr lang="en-US" sz="2400" dirty="0"/>
              <a:t>truly believe that any doctrine that is not based upon this Bible is a heretic. It's not right. It must come from this Bible, not from one Scripture but from every Scripture completely through the Bible, or it's not right. God doesn't make mistakes. He's infinite and He cannot make mistakes. He's infallible, omniscient, omnipresent, </a:t>
            </a:r>
            <a:r>
              <a:rPr lang="en-US" sz="2400" dirty="0" smtClean="0"/>
              <a:t>omnipotent... </a:t>
            </a:r>
            <a:r>
              <a:rPr lang="en-US" sz="2400" dirty="0"/>
              <a:t>And He does not write one thing, one time and something to contradict it over here. There's no such a place in the Scripture</a:t>
            </a:r>
            <a:r>
              <a:rPr lang="en-US" sz="2400" dirty="0" smtClean="0"/>
              <a:t>.</a:t>
            </a:r>
          </a:p>
          <a:p>
            <a:pPr algn="r"/>
            <a:r>
              <a:rPr lang="en-US" sz="2400" dirty="0"/>
              <a:t>(SPINDALE.NC)   56-0419</a:t>
            </a:r>
          </a:p>
        </p:txBody>
      </p:sp>
    </p:spTree>
    <p:extLst>
      <p:ext uri="{BB962C8B-B14F-4D97-AF65-F5344CB8AC3E}">
        <p14:creationId xmlns:p14="http://schemas.microsoft.com/office/powerpoint/2010/main" val="368478183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pPr algn="r"/>
            <a:r>
              <a:rPr lang="en-US" smtClean="0"/>
              <a:t>Present Truth 5</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5</a:t>
            </a:fld>
            <a:endParaRPr lang="en-US"/>
          </a:p>
        </p:txBody>
      </p:sp>
      <p:sp>
        <p:nvSpPr>
          <p:cNvPr id="5" name="Rectangle 4"/>
          <p:cNvSpPr/>
          <p:nvPr/>
        </p:nvSpPr>
        <p:spPr>
          <a:xfrm>
            <a:off x="228600" y="457200"/>
            <a:ext cx="8763000" cy="5447645"/>
          </a:xfrm>
          <a:prstGeom prst="rect">
            <a:avLst/>
          </a:prstGeom>
        </p:spPr>
        <p:txBody>
          <a:bodyPr wrap="square">
            <a:spAutoFit/>
          </a:bodyPr>
          <a:lstStyle/>
          <a:p>
            <a:r>
              <a:rPr lang="en-US" sz="4000" b="1" dirty="0"/>
              <a:t>LUKE </a:t>
            </a:r>
            <a:r>
              <a:rPr lang="en-US" sz="4000" b="1" dirty="0" smtClean="0"/>
              <a:t>11:49-52</a:t>
            </a:r>
            <a:endParaRPr lang="en-US" sz="4000" b="1" dirty="0"/>
          </a:p>
          <a:p>
            <a:r>
              <a:rPr lang="en-US" sz="2800" i="1" dirty="0" smtClean="0"/>
              <a:t>	49 Therefore </a:t>
            </a:r>
            <a:r>
              <a:rPr lang="en-US" sz="2800" i="1" dirty="0"/>
              <a:t>also said the wisdom of God, I will send them prophets and apostles, and some of them they shall slay and persecute: </a:t>
            </a:r>
            <a:r>
              <a:rPr lang="en-US" sz="2800" i="1" dirty="0" smtClean="0"/>
              <a:t>50 That </a:t>
            </a:r>
            <a:r>
              <a:rPr lang="en-US" sz="2800" i="1" dirty="0"/>
              <a:t>the blood of all the prophets, which was shed from the foundation of the world, may be required of this generation</a:t>
            </a:r>
            <a:r>
              <a:rPr lang="en-US" sz="2800" i="1" dirty="0" smtClean="0"/>
              <a:t>; 51 </a:t>
            </a:r>
            <a:r>
              <a:rPr lang="en-US" sz="2800" i="1" dirty="0"/>
              <a:t>From the blood of Abel unto the blood of Zacharias, which perished between the altar and the temple: verily I say unto you, It shall be required of this </a:t>
            </a:r>
            <a:r>
              <a:rPr lang="en-US" sz="2800" i="1" dirty="0" smtClean="0"/>
              <a:t>generation. 52 Woe </a:t>
            </a:r>
            <a:r>
              <a:rPr lang="en-US" sz="2800" i="1" dirty="0"/>
              <a:t>unto you, lawyers! for ye have taken away </a:t>
            </a:r>
            <a:r>
              <a:rPr lang="en-US" sz="2800" b="1" i="1" dirty="0"/>
              <a:t>the key of knowledge:</a:t>
            </a:r>
            <a:r>
              <a:rPr lang="en-US" sz="2800" i="1" dirty="0"/>
              <a:t> ye entered not in yourselves, and them that were entering in ye hindered.</a:t>
            </a:r>
          </a:p>
        </p:txBody>
      </p:sp>
    </p:spTree>
    <p:extLst>
      <p:ext uri="{BB962C8B-B14F-4D97-AF65-F5344CB8AC3E}">
        <p14:creationId xmlns:p14="http://schemas.microsoft.com/office/powerpoint/2010/main" val="163268265"/>
      </p:ext>
    </p:extLst>
  </p:cSld>
  <p:clrMapOvr>
    <a:masterClrMapping/>
  </p:clrMapOvr>
  <p:transition spd="slow">
    <p:randomBar dir="ver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pPr algn="r"/>
            <a:r>
              <a:rPr lang="en-US" smtClean="0"/>
              <a:t>Present Truth 5</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50</a:t>
            </a:fld>
            <a:endParaRPr lang="en-US"/>
          </a:p>
        </p:txBody>
      </p:sp>
      <p:sp>
        <p:nvSpPr>
          <p:cNvPr id="5" name="Rectangle 4"/>
          <p:cNvSpPr/>
          <p:nvPr/>
        </p:nvSpPr>
        <p:spPr>
          <a:xfrm>
            <a:off x="457200" y="533400"/>
            <a:ext cx="8305800" cy="4524315"/>
          </a:xfrm>
          <a:prstGeom prst="rect">
            <a:avLst/>
          </a:prstGeom>
        </p:spPr>
        <p:txBody>
          <a:bodyPr wrap="square">
            <a:spAutoFit/>
          </a:bodyPr>
          <a:lstStyle/>
          <a:p>
            <a:r>
              <a:rPr lang="en-US" sz="3600" b="1" dirty="0" smtClean="0"/>
              <a:t>QUESTIONS.AND.ANSWERS</a:t>
            </a:r>
          </a:p>
          <a:p>
            <a:r>
              <a:rPr lang="en-US" sz="2800" dirty="0" smtClean="0"/>
              <a:t>	390-134  For </a:t>
            </a:r>
            <a:r>
              <a:rPr lang="en-US" sz="2800" dirty="0"/>
              <a:t>by one Spirit we are all baptized into one body and are free from sin, and we cannot sin. There is an Atonement waiting for us. And if there's still desire in your heart to sin, you have never been baptized into that body, because you are dead and your life is hid in Christ through God and sealed by the Holy Ghost. </a:t>
            </a:r>
            <a:r>
              <a:rPr lang="en-US" sz="2800" b="1" dirty="0"/>
              <a:t>Christians don't sin. They make mistakes, but they don't sin</a:t>
            </a:r>
            <a:r>
              <a:rPr lang="en-US" sz="2800" dirty="0"/>
              <a:t>. Amen. </a:t>
            </a:r>
            <a:endParaRPr lang="en-US" sz="2800" dirty="0" smtClean="0"/>
          </a:p>
          <a:p>
            <a:pPr algn="r"/>
            <a:r>
              <a:rPr lang="en-US" sz="2800" dirty="0" smtClean="0"/>
              <a:t>59-0628 </a:t>
            </a:r>
            <a:endParaRPr lang="en-US" sz="2800" dirty="0"/>
          </a:p>
        </p:txBody>
      </p:sp>
    </p:spTree>
    <p:extLst>
      <p:ext uri="{BB962C8B-B14F-4D97-AF65-F5344CB8AC3E}">
        <p14:creationId xmlns:p14="http://schemas.microsoft.com/office/powerpoint/2010/main" val="3043617045"/>
      </p:ext>
    </p:extLst>
  </p:cSld>
  <p:clrMapOvr>
    <a:masterClrMapping/>
  </p:clrMapOvr>
  <p:transition spd="slow">
    <p:randomBar dir="ver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pPr algn="r"/>
            <a:r>
              <a:rPr lang="en-US" smtClean="0"/>
              <a:t>Present Truth 5</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51</a:t>
            </a:fld>
            <a:endParaRPr lang="en-US"/>
          </a:p>
        </p:txBody>
      </p:sp>
      <p:sp>
        <p:nvSpPr>
          <p:cNvPr id="5" name="Rectangle 4"/>
          <p:cNvSpPr/>
          <p:nvPr/>
        </p:nvSpPr>
        <p:spPr>
          <a:xfrm>
            <a:off x="152400" y="381000"/>
            <a:ext cx="8763000" cy="6247864"/>
          </a:xfrm>
          <a:prstGeom prst="rect">
            <a:avLst/>
          </a:prstGeom>
        </p:spPr>
        <p:txBody>
          <a:bodyPr wrap="square">
            <a:spAutoFit/>
          </a:bodyPr>
          <a:lstStyle/>
          <a:p>
            <a:r>
              <a:rPr lang="en-US" sz="3600" b="1" dirty="0" smtClean="0"/>
              <a:t>CALLING.JESUS.ON.THE.SCENE</a:t>
            </a:r>
          </a:p>
          <a:p>
            <a:r>
              <a:rPr lang="en-US" sz="2800" dirty="0" smtClean="0"/>
              <a:t>	18 You </a:t>
            </a:r>
            <a:r>
              <a:rPr lang="en-US" sz="2800" dirty="0"/>
              <a:t>see, I'm not, couldn't say I'm a preacher, see, because I'm, first place, I'm not eloquent enough, I have no education. That why I couldn't say of just being a--a "preacher." Because, when a man says, "a minister," right quick they look for a college degree, they look for some great Doctor of Divinity, or something. And then when you speak "preacher," then use my words, my poor grammar, that kind of look casted down.</a:t>
            </a:r>
          </a:p>
          <a:p>
            <a:r>
              <a:rPr lang="en-US" sz="2800" dirty="0" smtClean="0"/>
              <a:t>	19    But </a:t>
            </a:r>
            <a:r>
              <a:rPr lang="en-US" sz="2800" dirty="0"/>
              <a:t>the Lord sent me to pray for His sick children. And in there, what I do know about Him, I love to express it with all my heart. </a:t>
            </a:r>
            <a:r>
              <a:rPr lang="en-US" sz="2800" b="1" dirty="0"/>
              <a:t>If I make mistakes, you pray for me. I'm not infallible. I'm your brother</a:t>
            </a:r>
            <a:r>
              <a:rPr lang="en-US" sz="2800" b="1" dirty="0" smtClean="0"/>
              <a:t>.</a:t>
            </a:r>
          </a:p>
          <a:p>
            <a:pPr algn="r"/>
            <a:r>
              <a:rPr lang="en-US" sz="2800" dirty="0"/>
              <a:t>63-0804</a:t>
            </a:r>
          </a:p>
        </p:txBody>
      </p:sp>
    </p:spTree>
    <p:extLst>
      <p:ext uri="{BB962C8B-B14F-4D97-AF65-F5344CB8AC3E}">
        <p14:creationId xmlns:p14="http://schemas.microsoft.com/office/powerpoint/2010/main" val="4098875961"/>
      </p:ext>
    </p:extLst>
  </p:cSld>
  <p:clrMapOvr>
    <a:masterClrMapping/>
  </p:clrMapOvr>
  <p:transition spd="slow">
    <p:randomBar dir="ver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pPr algn="r"/>
            <a:r>
              <a:rPr lang="en-US" smtClean="0"/>
              <a:t>Present Truth 5</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52</a:t>
            </a:fld>
            <a:endParaRPr lang="en-US"/>
          </a:p>
        </p:txBody>
      </p:sp>
      <p:sp>
        <p:nvSpPr>
          <p:cNvPr id="5" name="Rectangle 4"/>
          <p:cNvSpPr/>
          <p:nvPr/>
        </p:nvSpPr>
        <p:spPr>
          <a:xfrm>
            <a:off x="228600" y="457200"/>
            <a:ext cx="8686800" cy="5386090"/>
          </a:xfrm>
          <a:prstGeom prst="rect">
            <a:avLst/>
          </a:prstGeom>
        </p:spPr>
        <p:txBody>
          <a:bodyPr wrap="square">
            <a:spAutoFit/>
          </a:bodyPr>
          <a:lstStyle/>
          <a:p>
            <a:r>
              <a:rPr lang="en-US" sz="3600" b="1" dirty="0" smtClean="0"/>
              <a:t>THE.SERPENT'S.SEED</a:t>
            </a:r>
            <a:endParaRPr lang="en-US" sz="3600" b="1" dirty="0"/>
          </a:p>
          <a:p>
            <a:r>
              <a:rPr lang="en-US" sz="2800" dirty="0" smtClean="0"/>
              <a:t>	21-7    </a:t>
            </a:r>
            <a:r>
              <a:rPr lang="en-US" sz="2800" dirty="0"/>
              <a:t>God hid it from the eyes of the wise and prudent and promised to reveal it to the sons of God in the last days, when the sons of God would be made manifest. When God's sons that rejoiced with Him before the foundation of the world, when the great revelation of the Godhead and things would be brought down in the last days, He would manifest these things to the sons of God. You know the Scripture teaches that. </a:t>
            </a:r>
            <a:r>
              <a:rPr lang="en-US" sz="2800" b="1" dirty="0"/>
              <a:t>And here we are.</a:t>
            </a:r>
          </a:p>
          <a:p>
            <a:r>
              <a:rPr lang="en-US" sz="2800" dirty="0" smtClean="0"/>
              <a:t>	That's </a:t>
            </a:r>
            <a:r>
              <a:rPr lang="en-US" sz="2800" dirty="0"/>
              <a:t>the reason that God is opening these things to us. God is bringing His sons into manifestation. </a:t>
            </a:r>
          </a:p>
        </p:txBody>
      </p:sp>
    </p:spTree>
    <p:extLst>
      <p:ext uri="{BB962C8B-B14F-4D97-AF65-F5344CB8AC3E}">
        <p14:creationId xmlns:p14="http://schemas.microsoft.com/office/powerpoint/2010/main" val="4042395397"/>
      </p:ext>
    </p:extLst>
  </p:cSld>
  <p:clrMapOvr>
    <a:masterClrMapping/>
  </p:clrMapOvr>
  <p:transition spd="slow">
    <p:randomBar dir="ver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pPr algn="r"/>
            <a:r>
              <a:rPr lang="en-US" smtClean="0"/>
              <a:t>Present Truth 5</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53</a:t>
            </a:fld>
            <a:endParaRPr lang="en-US"/>
          </a:p>
        </p:txBody>
      </p:sp>
      <p:sp>
        <p:nvSpPr>
          <p:cNvPr id="5" name="Rectangle 4"/>
          <p:cNvSpPr/>
          <p:nvPr/>
        </p:nvSpPr>
        <p:spPr>
          <a:xfrm>
            <a:off x="381000" y="533400"/>
            <a:ext cx="8458200" cy="4908292"/>
          </a:xfrm>
          <a:prstGeom prst="rect">
            <a:avLst/>
          </a:prstGeom>
        </p:spPr>
        <p:txBody>
          <a:bodyPr wrap="square">
            <a:spAutoFit/>
          </a:bodyPr>
          <a:lstStyle/>
          <a:p>
            <a:r>
              <a:rPr lang="en-US" sz="2800" b="1" dirty="0" smtClean="0"/>
              <a:t>	He's </a:t>
            </a:r>
            <a:r>
              <a:rPr lang="en-US" sz="2800" b="1" dirty="0"/>
              <a:t>going beyond the limitations of any human knowledge, way into the spiritual revelations and bringing it down. </a:t>
            </a:r>
            <a:r>
              <a:rPr lang="en-US" sz="2800" dirty="0"/>
              <a:t>Haven't we been teaching in this Bible, </a:t>
            </a:r>
            <a:r>
              <a:rPr lang="en-US" sz="2800" i="1" dirty="0"/>
              <a:t>"Here's to him that has wisdom." </a:t>
            </a:r>
            <a:r>
              <a:rPr lang="en-US" sz="2800" dirty="0"/>
              <a:t>Not what he learned in some seminary, but what he can learn on his knees before God, and what pleased God to give him: sons of God made manifest.</a:t>
            </a:r>
          </a:p>
          <a:p>
            <a:r>
              <a:rPr lang="en-US" sz="2800" dirty="0"/>
              <a:t>	22-2 Here's the serpent. Now, here's what the serpent was. I'm going to give you my description of him.</a:t>
            </a:r>
          </a:p>
          <a:p>
            <a:pPr algn="r"/>
            <a:r>
              <a:rPr lang="en-US" sz="2800" dirty="0"/>
              <a:t>58-0928</a:t>
            </a:r>
          </a:p>
        </p:txBody>
      </p:sp>
    </p:spTree>
    <p:extLst>
      <p:ext uri="{BB962C8B-B14F-4D97-AF65-F5344CB8AC3E}">
        <p14:creationId xmlns:p14="http://schemas.microsoft.com/office/powerpoint/2010/main" val="2268358221"/>
      </p:ext>
    </p:extLst>
  </p:cSld>
  <p:clrMapOvr>
    <a:masterClrMapping/>
  </p:clrMapOvr>
  <p:transition spd="slow">
    <p:randomBar dir="ver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pPr algn="r"/>
            <a:r>
              <a:rPr lang="en-US" smtClean="0"/>
              <a:t>Present Truth 5</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54</a:t>
            </a:fld>
            <a:endParaRPr lang="en-US"/>
          </a:p>
        </p:txBody>
      </p:sp>
      <p:sp>
        <p:nvSpPr>
          <p:cNvPr id="5" name="Rectangle 4"/>
          <p:cNvSpPr/>
          <p:nvPr/>
        </p:nvSpPr>
        <p:spPr>
          <a:xfrm>
            <a:off x="152400" y="457200"/>
            <a:ext cx="8763000" cy="5447645"/>
          </a:xfrm>
          <a:prstGeom prst="rect">
            <a:avLst/>
          </a:prstGeom>
        </p:spPr>
        <p:txBody>
          <a:bodyPr wrap="square">
            <a:spAutoFit/>
          </a:bodyPr>
          <a:lstStyle/>
          <a:p>
            <a:r>
              <a:rPr lang="en-US" sz="4000" b="1" dirty="0"/>
              <a:t>I CORINTHIANS </a:t>
            </a:r>
            <a:r>
              <a:rPr lang="en-US" sz="4000" b="1" dirty="0" smtClean="0"/>
              <a:t>2:4-8</a:t>
            </a:r>
            <a:endParaRPr lang="en-US" sz="4000" b="1" dirty="0"/>
          </a:p>
          <a:p>
            <a:r>
              <a:rPr lang="en-US" sz="2800" i="1" dirty="0" smtClean="0"/>
              <a:t>	4 And </a:t>
            </a:r>
            <a:r>
              <a:rPr lang="en-US" sz="2800" i="1" dirty="0"/>
              <a:t>my speech and my preaching was not with enticing words of man's wisdom, but in demonstration of the Spirit and of power: </a:t>
            </a:r>
            <a:r>
              <a:rPr lang="en-US" sz="2800" i="1" dirty="0" smtClean="0"/>
              <a:t>5 That </a:t>
            </a:r>
            <a:r>
              <a:rPr lang="en-US" sz="2800" i="1" dirty="0"/>
              <a:t>your faith should not stand in the wisdom of men, but in the power of God. </a:t>
            </a:r>
            <a:r>
              <a:rPr lang="en-US" sz="2800" i="1" dirty="0" smtClean="0"/>
              <a:t>6 </a:t>
            </a:r>
            <a:r>
              <a:rPr lang="en-US" sz="2800" i="1" dirty="0"/>
              <a:t>Howbeit we speak wisdom among them that are perfect: yet not the wisdom of this world, nor of the princes of this world, that come to </a:t>
            </a:r>
            <a:r>
              <a:rPr lang="en-US" sz="2800" i="1" dirty="0" err="1"/>
              <a:t>nought</a:t>
            </a:r>
            <a:r>
              <a:rPr lang="en-US" sz="2800" i="1" dirty="0"/>
              <a:t>: </a:t>
            </a:r>
            <a:r>
              <a:rPr lang="en-US" sz="2800" i="1" dirty="0" smtClean="0"/>
              <a:t>7 </a:t>
            </a:r>
            <a:r>
              <a:rPr lang="en-US" sz="2800" i="1" dirty="0"/>
              <a:t>But we speak the wisdom of God in a mystery, even </a:t>
            </a:r>
            <a:r>
              <a:rPr lang="en-US" sz="2800" b="1" i="1" dirty="0"/>
              <a:t>the hidden wisdom</a:t>
            </a:r>
            <a:r>
              <a:rPr lang="en-US" sz="2800" i="1" dirty="0"/>
              <a:t>, which God ordained before the world unto our glory: </a:t>
            </a:r>
            <a:r>
              <a:rPr lang="en-US" sz="2800" i="1" dirty="0" smtClean="0"/>
              <a:t>8 </a:t>
            </a:r>
            <a:r>
              <a:rPr lang="en-US" sz="2800" i="1" dirty="0"/>
              <a:t>Which none of the princes of this world knew: for had they known it, they would not have crucified the Lord of glory. </a:t>
            </a:r>
          </a:p>
        </p:txBody>
      </p:sp>
    </p:spTree>
    <p:extLst>
      <p:ext uri="{BB962C8B-B14F-4D97-AF65-F5344CB8AC3E}">
        <p14:creationId xmlns:p14="http://schemas.microsoft.com/office/powerpoint/2010/main" val="94405007"/>
      </p:ext>
    </p:extLst>
  </p:cSld>
  <p:clrMapOvr>
    <a:masterClrMapping/>
  </p:clrMapOvr>
  <p:transition spd="slow">
    <p:randomBar dir="ver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pPr algn="r"/>
            <a:r>
              <a:rPr lang="en-US" smtClean="0"/>
              <a:t>Present Truth 5</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55</a:t>
            </a:fld>
            <a:endParaRPr lang="en-US"/>
          </a:p>
        </p:txBody>
      </p:sp>
      <p:sp>
        <p:nvSpPr>
          <p:cNvPr id="5" name="Rectangle 4"/>
          <p:cNvSpPr/>
          <p:nvPr/>
        </p:nvSpPr>
        <p:spPr>
          <a:xfrm>
            <a:off x="381000" y="457200"/>
            <a:ext cx="8458200" cy="5878532"/>
          </a:xfrm>
          <a:prstGeom prst="rect">
            <a:avLst/>
          </a:prstGeom>
        </p:spPr>
        <p:txBody>
          <a:bodyPr wrap="square">
            <a:spAutoFit/>
          </a:bodyPr>
          <a:lstStyle/>
          <a:p>
            <a:r>
              <a:rPr lang="en-US" sz="4000" b="1" dirty="0"/>
              <a:t>COLOSSIANS </a:t>
            </a:r>
            <a:r>
              <a:rPr lang="en-US" sz="4000" b="1" dirty="0" smtClean="0"/>
              <a:t>2:6-9</a:t>
            </a:r>
            <a:endParaRPr lang="en-US" sz="4000" b="1" i="1" dirty="0"/>
          </a:p>
          <a:p>
            <a:r>
              <a:rPr lang="en-US" sz="2800" i="1" dirty="0" smtClean="0"/>
              <a:t>	6 As </a:t>
            </a:r>
            <a:r>
              <a:rPr lang="en-US" sz="2800" i="1" dirty="0"/>
              <a:t>ye have therefore received Christ Jesus the Lord, so walk ye in him: </a:t>
            </a:r>
            <a:r>
              <a:rPr lang="en-US" sz="2800" i="1" dirty="0" smtClean="0"/>
              <a:t>7 </a:t>
            </a:r>
            <a:r>
              <a:rPr lang="en-US" sz="2800" b="1" i="1" dirty="0" smtClean="0"/>
              <a:t>Rooted </a:t>
            </a:r>
            <a:r>
              <a:rPr lang="en-US" sz="2800" b="1" i="1" dirty="0"/>
              <a:t>and built up in him, </a:t>
            </a:r>
            <a:r>
              <a:rPr lang="en-US" sz="2800" i="1" dirty="0"/>
              <a:t>and </a:t>
            </a:r>
            <a:r>
              <a:rPr lang="en-US" sz="2800" i="1" dirty="0" err="1"/>
              <a:t>stablished</a:t>
            </a:r>
            <a:r>
              <a:rPr lang="en-US" sz="2800" i="1" dirty="0"/>
              <a:t> in the faith, as ye have been taught, abounding therein with thanksgiving. </a:t>
            </a:r>
            <a:r>
              <a:rPr lang="en-US" sz="2800" i="1" dirty="0" smtClean="0"/>
              <a:t>8 </a:t>
            </a:r>
            <a:r>
              <a:rPr lang="en-US" sz="2800" i="1" dirty="0"/>
              <a:t>Beware lest any man </a:t>
            </a:r>
            <a:r>
              <a:rPr lang="en-US" sz="2800" b="1" i="1" dirty="0"/>
              <a:t>spoil you </a:t>
            </a:r>
            <a:r>
              <a:rPr lang="en-US" sz="2800" i="1" dirty="0"/>
              <a:t>through philosophy and vain deceit, after the tradition of men, after the rudiments of the world, and not after Christ. </a:t>
            </a:r>
            <a:r>
              <a:rPr lang="en-US" sz="2800" i="1" dirty="0" smtClean="0"/>
              <a:t>9 </a:t>
            </a:r>
            <a:r>
              <a:rPr lang="en-US" sz="2800" i="1" dirty="0"/>
              <a:t>For in him </a:t>
            </a:r>
            <a:r>
              <a:rPr lang="en-US" sz="2800" i="1" dirty="0" err="1"/>
              <a:t>dwelleth</a:t>
            </a:r>
            <a:r>
              <a:rPr lang="en-US" sz="2800" i="1" dirty="0"/>
              <a:t> all the </a:t>
            </a:r>
            <a:r>
              <a:rPr lang="en-US" sz="2800" i="1" dirty="0" err="1"/>
              <a:t>fulness</a:t>
            </a:r>
            <a:r>
              <a:rPr lang="en-US" sz="2800" i="1" dirty="0"/>
              <a:t> of the Godhead bodily. </a:t>
            </a:r>
            <a:endParaRPr lang="en-US" sz="2800" i="1" dirty="0" smtClean="0"/>
          </a:p>
          <a:p>
            <a:endParaRPr lang="en-US" sz="2800" dirty="0"/>
          </a:p>
          <a:p>
            <a:r>
              <a:rPr lang="en-US" sz="2800" b="1" dirty="0"/>
              <a:t>Rooted: </a:t>
            </a:r>
            <a:r>
              <a:rPr lang="en-US" sz="2800" dirty="0" smtClean="0"/>
              <a:t>to </a:t>
            </a:r>
            <a:r>
              <a:rPr lang="en-US" sz="2800" dirty="0"/>
              <a:t>strengthen with roots, to render firm, to fix, establish, cause a person or a thing to be thoroughly </a:t>
            </a:r>
            <a:r>
              <a:rPr lang="en-US" sz="2800" dirty="0" smtClean="0"/>
              <a:t>grounded.</a:t>
            </a:r>
            <a:endParaRPr lang="en-US" sz="2800" dirty="0"/>
          </a:p>
        </p:txBody>
      </p:sp>
    </p:spTree>
    <p:extLst>
      <p:ext uri="{BB962C8B-B14F-4D97-AF65-F5344CB8AC3E}">
        <p14:creationId xmlns:p14="http://schemas.microsoft.com/office/powerpoint/2010/main" val="549281348"/>
      </p:ext>
    </p:extLst>
  </p:cSld>
  <p:clrMapOvr>
    <a:masterClrMapping/>
  </p:clrMapOvr>
  <p:transition spd="slow">
    <p:randomBar dir="ver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pPr algn="r"/>
            <a:r>
              <a:rPr lang="en-US" smtClean="0"/>
              <a:t>Present Truth 5</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56</a:t>
            </a:fld>
            <a:endParaRPr lang="en-US"/>
          </a:p>
        </p:txBody>
      </p:sp>
      <p:sp>
        <p:nvSpPr>
          <p:cNvPr id="5" name="Rectangle 4"/>
          <p:cNvSpPr/>
          <p:nvPr/>
        </p:nvSpPr>
        <p:spPr>
          <a:xfrm>
            <a:off x="457200" y="685800"/>
            <a:ext cx="8305800" cy="2185214"/>
          </a:xfrm>
          <a:prstGeom prst="rect">
            <a:avLst/>
          </a:prstGeom>
        </p:spPr>
        <p:txBody>
          <a:bodyPr wrap="square">
            <a:spAutoFit/>
          </a:bodyPr>
          <a:lstStyle/>
          <a:p>
            <a:r>
              <a:rPr lang="en-US" sz="4000" b="1" dirty="0" smtClean="0"/>
              <a:t>Spoil: </a:t>
            </a:r>
            <a:r>
              <a:rPr lang="en-US" sz="3200" dirty="0" smtClean="0"/>
              <a:t>(Gr.) </a:t>
            </a:r>
            <a:r>
              <a:rPr lang="en-US" sz="3200" dirty="0" err="1"/>
              <a:t>sulagogeo</a:t>
            </a:r>
            <a:r>
              <a:rPr lang="en-US" sz="3200" dirty="0"/>
              <a:t> </a:t>
            </a:r>
            <a:endParaRPr lang="en-US" sz="3200" dirty="0" smtClean="0"/>
          </a:p>
          <a:p>
            <a:r>
              <a:rPr lang="en-US" sz="3200" dirty="0"/>
              <a:t>	</a:t>
            </a:r>
            <a:r>
              <a:rPr lang="en-US" sz="3200" dirty="0" smtClean="0"/>
              <a:t>To </a:t>
            </a:r>
            <a:r>
              <a:rPr lang="en-US" sz="3200" dirty="0"/>
              <a:t>carry off booty: to carry one off as a captive (and slave); to lead away from the truth and subject to one's </a:t>
            </a:r>
            <a:r>
              <a:rPr lang="en-US" sz="3200" dirty="0" smtClean="0"/>
              <a:t>sway.</a:t>
            </a:r>
            <a:endParaRPr lang="en-US" sz="3200" dirty="0"/>
          </a:p>
        </p:txBody>
      </p:sp>
    </p:spTree>
    <p:extLst>
      <p:ext uri="{BB962C8B-B14F-4D97-AF65-F5344CB8AC3E}">
        <p14:creationId xmlns:p14="http://schemas.microsoft.com/office/powerpoint/2010/main" val="435001090"/>
      </p:ext>
    </p:extLst>
  </p:cSld>
  <p:clrMapOvr>
    <a:masterClrMapping/>
  </p:clrMapOvr>
  <p:transition spd="slow">
    <p:randomBar dir="ver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pPr algn="r"/>
            <a:r>
              <a:rPr lang="en-US" smtClean="0"/>
              <a:t>Present Truth 5</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57</a:t>
            </a:fld>
            <a:endParaRPr lang="en-US"/>
          </a:p>
        </p:txBody>
      </p:sp>
      <p:sp>
        <p:nvSpPr>
          <p:cNvPr id="5" name="Rectangle 4"/>
          <p:cNvSpPr/>
          <p:nvPr/>
        </p:nvSpPr>
        <p:spPr>
          <a:xfrm>
            <a:off x="152400" y="381000"/>
            <a:ext cx="8839200" cy="6247864"/>
          </a:xfrm>
          <a:prstGeom prst="rect">
            <a:avLst/>
          </a:prstGeom>
        </p:spPr>
        <p:txBody>
          <a:bodyPr wrap="square">
            <a:spAutoFit/>
          </a:bodyPr>
          <a:lstStyle/>
          <a:p>
            <a:r>
              <a:rPr lang="en-US" sz="3600" b="1" dirty="0" smtClean="0"/>
              <a:t>A.TOTAL.DELIVERANCE</a:t>
            </a:r>
            <a:r>
              <a:rPr lang="en-US" sz="2800" dirty="0"/>
              <a:t/>
            </a:r>
            <a:br>
              <a:rPr lang="en-US" sz="2800" dirty="0"/>
            </a:br>
            <a:r>
              <a:rPr lang="en-US" sz="2800" dirty="0"/>
              <a:t>	27  Now, there is a group of offices of our church, deacons, trustees, Sunday school superintendent, pastor, as our church is set in order. And you the people elected these officers and this pastor. I'm just general overseer to see it goes on right, and to give advice and so forth. You are the one who elects your pastor; you elect your trustees; you elect your deacons; you elect every office there is in this church, you the people. And it's your duty to stand by those men (See?) for they'll make mistakes. They're mortals; they're just men, and they'll make mistakes. But if the President of United States makes a mistake, do we throw him out as President? We forget about it and move on. </a:t>
            </a:r>
            <a:r>
              <a:rPr lang="en-US" sz="2800" dirty="0" smtClean="0"/>
              <a:t>			59-0712</a:t>
            </a:r>
            <a:endParaRPr lang="en-US" sz="2800" dirty="0"/>
          </a:p>
        </p:txBody>
      </p:sp>
    </p:spTree>
    <p:extLst>
      <p:ext uri="{BB962C8B-B14F-4D97-AF65-F5344CB8AC3E}">
        <p14:creationId xmlns:p14="http://schemas.microsoft.com/office/powerpoint/2010/main" val="894763567"/>
      </p:ext>
    </p:extLst>
  </p:cSld>
  <p:clrMapOvr>
    <a:masterClrMapping/>
  </p:clrMapOvr>
  <p:transition spd="slow">
    <p:randomBar dir="ver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pPr algn="r"/>
            <a:r>
              <a:rPr lang="en-US" smtClean="0"/>
              <a:t>Present Truth 5</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58</a:t>
            </a:fld>
            <a:endParaRPr lang="en-US"/>
          </a:p>
        </p:txBody>
      </p:sp>
      <p:sp>
        <p:nvSpPr>
          <p:cNvPr id="5" name="Rectangle 4"/>
          <p:cNvSpPr/>
          <p:nvPr/>
        </p:nvSpPr>
        <p:spPr>
          <a:xfrm>
            <a:off x="304800" y="533400"/>
            <a:ext cx="8534400" cy="4093428"/>
          </a:xfrm>
          <a:prstGeom prst="rect">
            <a:avLst/>
          </a:prstGeom>
        </p:spPr>
        <p:txBody>
          <a:bodyPr wrap="square">
            <a:spAutoFit/>
          </a:bodyPr>
          <a:lstStyle/>
          <a:p>
            <a:r>
              <a:rPr lang="en-US" sz="3600" b="1" dirty="0" smtClean="0"/>
              <a:t>ONENESS</a:t>
            </a:r>
            <a:r>
              <a:rPr lang="en-US" sz="2800" dirty="0" smtClean="0"/>
              <a:t>    </a:t>
            </a:r>
          </a:p>
          <a:p>
            <a:r>
              <a:rPr lang="en-US" sz="2800" dirty="0"/>
              <a:t>	</a:t>
            </a:r>
            <a:r>
              <a:rPr lang="en-US" sz="2800" dirty="0" smtClean="0"/>
              <a:t>33 We </a:t>
            </a:r>
            <a:r>
              <a:rPr lang="en-US" sz="2800" dirty="0"/>
              <a:t>know we make mistakes, but you mustn't look at that. </a:t>
            </a:r>
            <a:r>
              <a:rPr lang="en-US" sz="2800" b="1" dirty="0"/>
              <a:t>It's not your mistakes, because you're always going to have them. But, you see, it's following His rules, following what He said do. </a:t>
            </a:r>
            <a:r>
              <a:rPr lang="en-US" sz="2800" dirty="0"/>
              <a:t>Stumble and falling doesn't have one thing to do with It. A real true servant, if he'll stumble, he'll get up again</a:t>
            </a:r>
            <a:r>
              <a:rPr lang="en-US" sz="2800" dirty="0" smtClean="0"/>
              <a:t>.</a:t>
            </a:r>
          </a:p>
          <a:p>
            <a:pPr algn="r"/>
            <a:r>
              <a:rPr lang="en-US" sz="2800" dirty="0" smtClean="0"/>
              <a:t>62-0211</a:t>
            </a:r>
            <a:endParaRPr lang="en-US" sz="2800" dirty="0"/>
          </a:p>
        </p:txBody>
      </p:sp>
    </p:spTree>
    <p:extLst>
      <p:ext uri="{BB962C8B-B14F-4D97-AF65-F5344CB8AC3E}">
        <p14:creationId xmlns:p14="http://schemas.microsoft.com/office/powerpoint/2010/main" val="677109978"/>
      </p:ext>
    </p:extLst>
  </p:cSld>
  <p:clrMapOvr>
    <a:masterClrMapping/>
  </p:clrMapOvr>
  <p:transition spd="slow">
    <p:randomBar dir="ver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pPr algn="r"/>
            <a:r>
              <a:rPr lang="en-US" smtClean="0"/>
              <a:t>Present Truth 5</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59</a:t>
            </a:fld>
            <a:endParaRPr lang="en-US"/>
          </a:p>
        </p:txBody>
      </p:sp>
      <p:sp>
        <p:nvSpPr>
          <p:cNvPr id="5" name="Rectangle 4"/>
          <p:cNvSpPr/>
          <p:nvPr/>
        </p:nvSpPr>
        <p:spPr>
          <a:xfrm>
            <a:off x="152400" y="381000"/>
            <a:ext cx="8839200" cy="5940088"/>
          </a:xfrm>
          <a:prstGeom prst="rect">
            <a:avLst/>
          </a:prstGeom>
        </p:spPr>
        <p:txBody>
          <a:bodyPr wrap="square">
            <a:spAutoFit/>
          </a:bodyPr>
          <a:lstStyle/>
          <a:p>
            <a:pPr fontAlgn="t"/>
            <a:r>
              <a:rPr lang="en-US" sz="4800" b="1" dirty="0" smtClean="0"/>
              <a:t>Revelation</a:t>
            </a:r>
            <a:r>
              <a:rPr lang="en-US" sz="4000" b="1" dirty="0" smtClean="0"/>
              <a:t>:  (w)</a:t>
            </a:r>
          </a:p>
          <a:p>
            <a:pPr fontAlgn="t"/>
            <a:r>
              <a:rPr lang="en-US" sz="3200" dirty="0" smtClean="0"/>
              <a:t>	God's </a:t>
            </a:r>
            <a:r>
              <a:rPr lang="en-US" sz="3200" dirty="0"/>
              <a:t>disclosure of his own nature and his purpose for </a:t>
            </a:r>
            <a:r>
              <a:rPr lang="en-US" sz="3200" dirty="0" smtClean="0"/>
              <a:t>mankind. Expresses the fact that God has made known to men truths and realities that men could not discover for themselves.</a:t>
            </a:r>
          </a:p>
          <a:p>
            <a:pPr fontAlgn="t"/>
            <a:endParaRPr lang="en-US" sz="3200" dirty="0">
              <a:effectLst/>
            </a:endParaRPr>
          </a:p>
          <a:p>
            <a:pPr fontAlgn="t"/>
            <a:r>
              <a:rPr lang="en-US" sz="4400" b="1" dirty="0" smtClean="0"/>
              <a:t>Knowledge: (w)</a:t>
            </a:r>
          </a:p>
          <a:p>
            <a:r>
              <a:rPr lang="en-US" sz="3200" dirty="0" smtClean="0"/>
              <a:t>	Acquaintance </a:t>
            </a:r>
            <a:r>
              <a:rPr lang="en-US" sz="3200" dirty="0"/>
              <a:t>with facts, truths, </a:t>
            </a:r>
            <a:r>
              <a:rPr lang="en-US" sz="3200" dirty="0" smtClean="0"/>
              <a:t>principles</a:t>
            </a:r>
            <a:r>
              <a:rPr lang="en-US" sz="3200" dirty="0"/>
              <a:t>, as from study or investigation; </a:t>
            </a:r>
            <a:r>
              <a:rPr lang="en-US" sz="3200" dirty="0" smtClean="0"/>
              <a:t>familiarity </a:t>
            </a:r>
            <a:r>
              <a:rPr lang="en-US" sz="3200" dirty="0"/>
              <a:t>gained by sight, experience, or </a:t>
            </a:r>
            <a:r>
              <a:rPr lang="en-US" sz="3200" dirty="0" smtClean="0"/>
              <a:t>report. The state </a:t>
            </a:r>
            <a:r>
              <a:rPr lang="en-US" sz="3200" dirty="0"/>
              <a:t>of knowing; the </a:t>
            </a:r>
            <a:r>
              <a:rPr lang="en-US" sz="3200" dirty="0" smtClean="0"/>
              <a:t>clear perception </a:t>
            </a:r>
            <a:r>
              <a:rPr lang="en-US" sz="3200" dirty="0"/>
              <a:t>of fact or </a:t>
            </a:r>
            <a:r>
              <a:rPr lang="en-US" sz="3200" dirty="0" smtClean="0"/>
              <a:t>truth</a:t>
            </a:r>
            <a:r>
              <a:rPr lang="en-US" sz="3200" dirty="0"/>
              <a:t>.</a:t>
            </a:r>
          </a:p>
        </p:txBody>
      </p:sp>
    </p:spTree>
    <p:extLst>
      <p:ext uri="{BB962C8B-B14F-4D97-AF65-F5344CB8AC3E}">
        <p14:creationId xmlns:p14="http://schemas.microsoft.com/office/powerpoint/2010/main" val="381446410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1000"/>
                                        <p:tgtEl>
                                          <p:spTgt spid="5">
                                            <p:txEl>
                                              <p:pRg st="3" end="3"/>
                                            </p:txEl>
                                          </p:spTgt>
                                        </p:tgtEl>
                                      </p:cBhvr>
                                    </p:animEffect>
                                    <p:anim calcmode="lin" valueType="num">
                                      <p:cBhvr>
                                        <p:cTn id="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3" end="3"/>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1000"/>
                                        <p:tgtEl>
                                          <p:spTgt spid="5">
                                            <p:txEl>
                                              <p:pRg st="4" end="4"/>
                                            </p:txEl>
                                          </p:spTgt>
                                        </p:tgtEl>
                                      </p:cBhvr>
                                    </p:animEffect>
                                    <p:anim calcmode="lin" valueType="num">
                                      <p:cBhvr>
                                        <p:cTn id="13"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pPr algn="r"/>
            <a:r>
              <a:rPr lang="en-US" smtClean="0"/>
              <a:t>Present Truth 5</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6</a:t>
            </a:fld>
            <a:endParaRPr lang="en-US"/>
          </a:p>
        </p:txBody>
      </p:sp>
      <p:sp>
        <p:nvSpPr>
          <p:cNvPr id="5" name="Rectangle 4"/>
          <p:cNvSpPr/>
          <p:nvPr/>
        </p:nvSpPr>
        <p:spPr>
          <a:xfrm>
            <a:off x="152400" y="381000"/>
            <a:ext cx="8839200" cy="5878532"/>
          </a:xfrm>
          <a:prstGeom prst="rect">
            <a:avLst/>
          </a:prstGeom>
        </p:spPr>
        <p:txBody>
          <a:bodyPr wrap="square">
            <a:spAutoFit/>
          </a:bodyPr>
          <a:lstStyle/>
          <a:p>
            <a:r>
              <a:rPr lang="en-US" sz="4000" b="1" dirty="0" smtClean="0">
                <a:solidFill>
                  <a:schemeClr val="tx2">
                    <a:lumMod val="75000"/>
                  </a:schemeClr>
                </a:solidFill>
              </a:rPr>
              <a:t>John Wesley</a:t>
            </a:r>
          </a:p>
          <a:p>
            <a:r>
              <a:rPr lang="en-US" sz="2800" b="1" dirty="0" smtClean="0"/>
              <a:t>	52</a:t>
            </a:r>
            <a:r>
              <a:rPr lang="en-US" sz="2800" b="1" dirty="0"/>
              <a:t>. key of </a:t>
            </a:r>
            <a:r>
              <a:rPr lang="en-US" sz="2800" b="1" dirty="0" smtClean="0"/>
              <a:t>knowledge</a:t>
            </a:r>
            <a:r>
              <a:rPr lang="en-US" sz="2800" dirty="0" smtClean="0"/>
              <a:t>-not </a:t>
            </a:r>
            <a:r>
              <a:rPr lang="en-US" sz="2800" dirty="0"/>
              <a:t>the key to open knowledge, </a:t>
            </a:r>
            <a:r>
              <a:rPr lang="en-US" sz="2800" b="1" dirty="0"/>
              <a:t>but knowledge, the only key to open heaven</a:t>
            </a:r>
            <a:r>
              <a:rPr lang="en-US" sz="2800" dirty="0"/>
              <a:t>. In </a:t>
            </a:r>
            <a:r>
              <a:rPr lang="en-US" sz="2800" dirty="0" smtClean="0"/>
              <a:t>Matt. </a:t>
            </a:r>
            <a:r>
              <a:rPr lang="en-US" sz="2800" dirty="0"/>
              <a:t>23:13 , they are accused of </a:t>
            </a:r>
            <a:r>
              <a:rPr lang="en-US" sz="2800" i="1" dirty="0"/>
              <a:t>shutting heaven;</a:t>
            </a:r>
            <a:r>
              <a:rPr lang="en-US" sz="2800" dirty="0"/>
              <a:t> here of </a:t>
            </a:r>
            <a:r>
              <a:rPr lang="en-US" sz="2800" i="1" dirty="0"/>
              <a:t>taking away the key,</a:t>
            </a:r>
            <a:r>
              <a:rPr lang="en-US" sz="2800" dirty="0"/>
              <a:t> which was worse. A right knowledge of God's Word is eternal life </a:t>
            </a:r>
            <a:r>
              <a:rPr lang="en-US" sz="2800" dirty="0" smtClean="0"/>
              <a:t>(Jn. 17:3); </a:t>
            </a:r>
            <a:r>
              <a:rPr lang="en-US" sz="2800" dirty="0"/>
              <a:t>but this they took away from the people, substituting for it their wretched traditions</a:t>
            </a:r>
            <a:r>
              <a:rPr lang="en-US" sz="2800" dirty="0" smtClean="0"/>
              <a:t>.</a:t>
            </a:r>
          </a:p>
          <a:p>
            <a:endParaRPr lang="en-US" sz="2800" dirty="0"/>
          </a:p>
          <a:p>
            <a:r>
              <a:rPr lang="en-US" sz="2800" b="1" dirty="0"/>
              <a:t>JOHN 17:3</a:t>
            </a:r>
          </a:p>
          <a:p>
            <a:r>
              <a:rPr lang="en-US" sz="2800" dirty="0" smtClean="0"/>
              <a:t>	</a:t>
            </a:r>
            <a:r>
              <a:rPr lang="en-US" sz="2800" i="1" dirty="0" smtClean="0"/>
              <a:t>And </a:t>
            </a:r>
            <a:r>
              <a:rPr lang="en-US" sz="2800" i="1" dirty="0"/>
              <a:t>this is life eternal, that they might know thee the only true God, and Jesus Christ, whom thou hast sent.</a:t>
            </a:r>
          </a:p>
          <a:p>
            <a:endParaRPr lang="en-US" sz="2800" dirty="0"/>
          </a:p>
        </p:txBody>
      </p:sp>
    </p:spTree>
    <p:extLst>
      <p:ext uri="{BB962C8B-B14F-4D97-AF65-F5344CB8AC3E}">
        <p14:creationId xmlns:p14="http://schemas.microsoft.com/office/powerpoint/2010/main" val="322700223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457200"/>
            <a:ext cx="8763000" cy="5509200"/>
          </a:xfrm>
          <a:prstGeom prst="rect">
            <a:avLst/>
          </a:prstGeom>
        </p:spPr>
        <p:txBody>
          <a:bodyPr wrap="square">
            <a:spAutoFit/>
          </a:bodyPr>
          <a:lstStyle/>
          <a:p>
            <a:r>
              <a:rPr lang="en-US" sz="4000" b="1" dirty="0" smtClean="0">
                <a:solidFill>
                  <a:schemeClr val="tx2">
                    <a:lumMod val="75000"/>
                  </a:schemeClr>
                </a:solidFill>
              </a:rPr>
              <a:t>General Revelation:</a:t>
            </a:r>
          </a:p>
          <a:p>
            <a:endParaRPr lang="en-US" sz="2000" b="1" dirty="0" smtClean="0"/>
          </a:p>
          <a:p>
            <a:r>
              <a:rPr lang="en-US" sz="3200" b="1" dirty="0" smtClean="0"/>
              <a:t>PSALM 19:1-2</a:t>
            </a:r>
            <a:endParaRPr lang="en-US" sz="3200" b="1" dirty="0"/>
          </a:p>
          <a:p>
            <a:r>
              <a:rPr lang="en-US" sz="2800" dirty="0" smtClean="0"/>
              <a:t>	</a:t>
            </a:r>
            <a:r>
              <a:rPr lang="en-US" sz="2800" i="1" dirty="0" smtClean="0"/>
              <a:t>The </a:t>
            </a:r>
            <a:r>
              <a:rPr lang="en-US" sz="2800" i="1" dirty="0"/>
              <a:t>heavens declare the glory of God; and the firmament </a:t>
            </a:r>
            <a:r>
              <a:rPr lang="en-US" sz="2800" i="1" dirty="0" err="1"/>
              <a:t>sheweth</a:t>
            </a:r>
            <a:r>
              <a:rPr lang="en-US" sz="2800" i="1" dirty="0"/>
              <a:t> his </a:t>
            </a:r>
            <a:r>
              <a:rPr lang="en-US" sz="2800" i="1" dirty="0" err="1"/>
              <a:t>handywork</a:t>
            </a:r>
            <a:r>
              <a:rPr lang="en-US" sz="2800" i="1" dirty="0" smtClean="0"/>
              <a:t>.</a:t>
            </a:r>
          </a:p>
          <a:p>
            <a:endParaRPr lang="en-US" sz="2800" dirty="0"/>
          </a:p>
          <a:p>
            <a:r>
              <a:rPr lang="en-US" sz="2800" b="1" dirty="0"/>
              <a:t>ISAIAH 40:26</a:t>
            </a:r>
          </a:p>
          <a:p>
            <a:r>
              <a:rPr lang="en-US" sz="2800" dirty="0" smtClean="0"/>
              <a:t>	</a:t>
            </a:r>
            <a:r>
              <a:rPr lang="en-US" sz="2800" i="1" dirty="0" smtClean="0"/>
              <a:t>Lift </a:t>
            </a:r>
            <a:r>
              <a:rPr lang="en-US" sz="2800" i="1" dirty="0"/>
              <a:t>up your eyes on high, and behold who hath created these things, that </a:t>
            </a:r>
            <a:r>
              <a:rPr lang="en-US" sz="2800" i="1" dirty="0" err="1"/>
              <a:t>bringeth</a:t>
            </a:r>
            <a:r>
              <a:rPr lang="en-US" sz="2800" i="1" dirty="0"/>
              <a:t> out their host by number: he </a:t>
            </a:r>
            <a:r>
              <a:rPr lang="en-US" sz="2800" i="1" dirty="0" err="1"/>
              <a:t>calleth</a:t>
            </a:r>
            <a:r>
              <a:rPr lang="en-US" sz="2800" i="1" dirty="0"/>
              <a:t> them all by names by the greatness of his might, for that he is strong in power; not one </a:t>
            </a:r>
            <a:r>
              <a:rPr lang="en-US" sz="2800" i="1" dirty="0" err="1"/>
              <a:t>faileth</a:t>
            </a:r>
            <a:r>
              <a:rPr lang="en-US" sz="2800" i="1" dirty="0" smtClean="0"/>
              <a:t>.</a:t>
            </a:r>
          </a:p>
          <a:p>
            <a:endParaRPr lang="en-US" i="1" dirty="0"/>
          </a:p>
          <a:p>
            <a:endParaRPr lang="en-US" dirty="0"/>
          </a:p>
        </p:txBody>
      </p:sp>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pPr algn="r"/>
            <a:r>
              <a:rPr lang="en-US" smtClean="0"/>
              <a:t>Present Truth 5</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60</a:t>
            </a:fld>
            <a:endParaRPr lang="en-US"/>
          </a:p>
        </p:txBody>
      </p:sp>
    </p:spTree>
    <p:extLst>
      <p:ext uri="{BB962C8B-B14F-4D97-AF65-F5344CB8AC3E}">
        <p14:creationId xmlns:p14="http://schemas.microsoft.com/office/powerpoint/2010/main" val="331925172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 calcmode="lin" valueType="num">
                                      <p:cBhvr additive="base">
                                        <p:cTn id="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anim calcmode="lin" valueType="num">
                                      <p:cBhvr additive="base">
                                        <p:cTn id="1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pPr algn="r"/>
            <a:r>
              <a:rPr lang="en-US" smtClean="0"/>
              <a:t>Present Truth 5</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61</a:t>
            </a:fld>
            <a:endParaRPr lang="en-US"/>
          </a:p>
        </p:txBody>
      </p:sp>
      <p:sp>
        <p:nvSpPr>
          <p:cNvPr id="5" name="Rectangle 4"/>
          <p:cNvSpPr/>
          <p:nvPr/>
        </p:nvSpPr>
        <p:spPr>
          <a:xfrm>
            <a:off x="228600" y="533400"/>
            <a:ext cx="8686800" cy="5539978"/>
          </a:xfrm>
          <a:prstGeom prst="rect">
            <a:avLst/>
          </a:prstGeom>
        </p:spPr>
        <p:txBody>
          <a:bodyPr wrap="square">
            <a:spAutoFit/>
          </a:bodyPr>
          <a:lstStyle/>
          <a:p>
            <a:r>
              <a:rPr lang="en-US" sz="5400" b="1" dirty="0" smtClean="0">
                <a:solidFill>
                  <a:schemeClr val="tx2">
                    <a:lumMod val="50000"/>
                  </a:schemeClr>
                </a:solidFill>
              </a:rPr>
              <a:t>“Direct” Revelation</a:t>
            </a:r>
          </a:p>
          <a:p>
            <a:r>
              <a:rPr lang="en-US" sz="4400" b="1" dirty="0" smtClean="0"/>
              <a:t> DANIEL 9:2-3</a:t>
            </a:r>
            <a:endParaRPr lang="en-US" sz="4400" b="1" dirty="0"/>
          </a:p>
          <a:p>
            <a:r>
              <a:rPr lang="en-US" sz="3200" dirty="0"/>
              <a:t>     </a:t>
            </a:r>
            <a:r>
              <a:rPr lang="en-US" sz="3200" i="1" dirty="0"/>
              <a:t>2 </a:t>
            </a:r>
            <a:r>
              <a:rPr lang="en-US" sz="3200" i="1" dirty="0" smtClean="0"/>
              <a:t>In </a:t>
            </a:r>
            <a:r>
              <a:rPr lang="en-US" sz="3200" i="1" dirty="0"/>
              <a:t>the first year of his reign I Daniel understood by books the number of the years, whereof the word of the LORD came to Jeremiah the prophet, that he would accomplish seventy years in the desolations of Jerusalem</a:t>
            </a:r>
            <a:r>
              <a:rPr lang="en-US" sz="3200" i="1" dirty="0" smtClean="0"/>
              <a:t>. 3 </a:t>
            </a:r>
            <a:r>
              <a:rPr lang="en-US" sz="3200" i="1" dirty="0"/>
              <a:t>And I set my face unto the Lord God, to seek by prayer and supplications, with fasting, and sackcloth, and ashes:</a:t>
            </a:r>
          </a:p>
        </p:txBody>
      </p:sp>
    </p:spTree>
    <p:extLst>
      <p:ext uri="{BB962C8B-B14F-4D97-AF65-F5344CB8AC3E}">
        <p14:creationId xmlns:p14="http://schemas.microsoft.com/office/powerpoint/2010/main" val="2685943092"/>
      </p:ext>
    </p:extLst>
  </p:cSld>
  <p:clrMapOvr>
    <a:masterClrMapping/>
  </p:clrMapOvr>
  <p:transition spd="slow">
    <p:randomBar dir="ver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pPr algn="r"/>
            <a:r>
              <a:rPr lang="en-US" smtClean="0"/>
              <a:t>Present Truth 5</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62</a:t>
            </a:fld>
            <a:endParaRPr lang="en-US"/>
          </a:p>
        </p:txBody>
      </p:sp>
      <p:sp>
        <p:nvSpPr>
          <p:cNvPr id="5" name="Rectangle 4"/>
          <p:cNvSpPr/>
          <p:nvPr/>
        </p:nvSpPr>
        <p:spPr>
          <a:xfrm>
            <a:off x="381000" y="457200"/>
            <a:ext cx="8382000" cy="4524315"/>
          </a:xfrm>
          <a:prstGeom prst="rect">
            <a:avLst/>
          </a:prstGeom>
        </p:spPr>
        <p:txBody>
          <a:bodyPr wrap="square">
            <a:spAutoFit/>
          </a:bodyPr>
          <a:lstStyle/>
          <a:p>
            <a:r>
              <a:rPr lang="en-US" sz="3600" b="1" spc="-150" dirty="0" smtClean="0"/>
              <a:t>FAITH.ONCE.DELIVERED.TO.THE.SAINTS</a:t>
            </a:r>
            <a:endParaRPr lang="en-US" sz="3600" b="1" spc="-150" dirty="0"/>
          </a:p>
          <a:p>
            <a:r>
              <a:rPr lang="en-US" sz="2800" dirty="0" smtClean="0"/>
              <a:t>	23 What </a:t>
            </a:r>
            <a:r>
              <a:rPr lang="en-US" sz="2800" dirty="0"/>
              <a:t>did Jesus look like any different in man, in statue, </a:t>
            </a:r>
            <a:r>
              <a:rPr lang="en-US" sz="2800" dirty="0" smtClean="0"/>
              <a:t>figure? </a:t>
            </a:r>
            <a:r>
              <a:rPr lang="en-US" sz="2800" dirty="0"/>
              <a:t>Did He look like or was any different from any other man? As far as we have record in history or the Bible, none of it ever gives one day that Jesus ever attended school. </a:t>
            </a:r>
            <a:r>
              <a:rPr lang="en-US" sz="2800" dirty="0" smtClean="0"/>
              <a:t>'Course </a:t>
            </a:r>
            <a:r>
              <a:rPr lang="en-US" sz="2800" dirty="0"/>
              <a:t>I suppose He had it. Being raised in a poor home, He probably didn't get very much of this world's schooling; He didn't need it. Now, but His wisdom at the age of twelve just confused the teachers of theology. </a:t>
            </a:r>
          </a:p>
        </p:txBody>
      </p:sp>
    </p:spTree>
    <p:extLst>
      <p:ext uri="{BB962C8B-B14F-4D97-AF65-F5344CB8AC3E}">
        <p14:creationId xmlns:p14="http://schemas.microsoft.com/office/powerpoint/2010/main" val="2194042138"/>
      </p:ext>
    </p:extLst>
  </p:cSld>
  <p:clrMapOvr>
    <a:masterClrMapping/>
  </p:clrMapOvr>
  <p:transition spd="slow">
    <p:randomBar dir="vert"/>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pPr algn="r"/>
            <a:r>
              <a:rPr lang="en-US" smtClean="0"/>
              <a:t>Present Truth 5</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63</a:t>
            </a:fld>
            <a:endParaRPr lang="en-US"/>
          </a:p>
        </p:txBody>
      </p:sp>
      <p:sp>
        <p:nvSpPr>
          <p:cNvPr id="5" name="Rectangle 4"/>
          <p:cNvSpPr/>
          <p:nvPr/>
        </p:nvSpPr>
        <p:spPr>
          <a:xfrm>
            <a:off x="457200" y="533400"/>
            <a:ext cx="8229600" cy="4832092"/>
          </a:xfrm>
          <a:prstGeom prst="rect">
            <a:avLst/>
          </a:prstGeom>
        </p:spPr>
        <p:txBody>
          <a:bodyPr wrap="square">
            <a:spAutoFit/>
          </a:bodyPr>
          <a:lstStyle/>
          <a:p>
            <a:r>
              <a:rPr lang="en-US" sz="2800" dirty="0" smtClean="0"/>
              <a:t>	They </a:t>
            </a:r>
            <a:r>
              <a:rPr lang="en-US" sz="2800" dirty="0"/>
              <a:t>couldn't understand that how this Boy, twelve years old, why, would just unroll the Scriptures there in such a way and prove to them things that they didn't know nothing about. See, they were teaching it from a </a:t>
            </a:r>
            <a:r>
              <a:rPr lang="en-US" sz="2800" b="1" dirty="0"/>
              <a:t>intellectual standpoint</a:t>
            </a:r>
            <a:r>
              <a:rPr lang="en-US" sz="2800" dirty="0"/>
              <a:t>, and Jesus knew it by </a:t>
            </a:r>
            <a:r>
              <a:rPr lang="en-US" sz="2800" b="1" dirty="0"/>
              <a:t>direct revelation.</a:t>
            </a:r>
          </a:p>
          <a:p>
            <a:r>
              <a:rPr lang="en-US" sz="2800" dirty="0" smtClean="0"/>
              <a:t>	And </a:t>
            </a:r>
            <a:r>
              <a:rPr lang="en-US" sz="2800" dirty="0"/>
              <a:t>may I say this, my brother, sister, with all love in my heart, that the real true Gospel of the Lord Jesus Christ is given by </a:t>
            </a:r>
            <a:r>
              <a:rPr lang="en-US" sz="2800" b="1" dirty="0"/>
              <a:t>spiritual revelation, only way you could know it.</a:t>
            </a:r>
          </a:p>
          <a:p>
            <a:pPr algn="r"/>
            <a:r>
              <a:rPr lang="en-US" sz="2800" dirty="0"/>
              <a:t>55-0501</a:t>
            </a:r>
          </a:p>
        </p:txBody>
      </p:sp>
    </p:spTree>
    <p:extLst>
      <p:ext uri="{BB962C8B-B14F-4D97-AF65-F5344CB8AC3E}">
        <p14:creationId xmlns:p14="http://schemas.microsoft.com/office/powerpoint/2010/main" val="3573221300"/>
      </p:ext>
    </p:extLst>
  </p:cSld>
  <p:clrMapOvr>
    <a:masterClrMapping/>
  </p:clrMapOvr>
  <p:transition spd="slow">
    <p:randomBar dir="ver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pPr algn="r"/>
            <a:r>
              <a:rPr lang="en-US" smtClean="0"/>
              <a:t>Present Truth 5</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64</a:t>
            </a:fld>
            <a:endParaRPr lang="en-US"/>
          </a:p>
        </p:txBody>
      </p:sp>
      <p:sp>
        <p:nvSpPr>
          <p:cNvPr id="5" name="Rectangle 4"/>
          <p:cNvSpPr/>
          <p:nvPr/>
        </p:nvSpPr>
        <p:spPr>
          <a:xfrm>
            <a:off x="228600" y="533400"/>
            <a:ext cx="8763000" cy="5816977"/>
          </a:xfrm>
          <a:prstGeom prst="rect">
            <a:avLst/>
          </a:prstGeom>
        </p:spPr>
        <p:txBody>
          <a:bodyPr wrap="square">
            <a:spAutoFit/>
          </a:bodyPr>
          <a:lstStyle/>
          <a:p>
            <a:r>
              <a:rPr lang="en-US" sz="3600" b="1" dirty="0" smtClean="0"/>
              <a:t>FIVE.DEFINITE.IDENTIFICATIONS</a:t>
            </a:r>
            <a:endParaRPr lang="en-US" sz="3600" b="1" dirty="0"/>
          </a:p>
          <a:p>
            <a:r>
              <a:rPr lang="en-US" sz="2800" dirty="0" smtClean="0"/>
              <a:t>	40 </a:t>
            </a:r>
            <a:r>
              <a:rPr lang="en-US" sz="2800" dirty="0"/>
              <a:t>Now, you say, "Wait a minute, I thought you didn't preach nothing but the Bible</a:t>
            </a:r>
            <a:r>
              <a:rPr lang="en-US" sz="2800" dirty="0" smtClean="0"/>
              <a:t>.“ Let's </a:t>
            </a:r>
            <a:r>
              <a:rPr lang="en-US" sz="2800" dirty="0"/>
              <a:t>let the Bible say it then. Let us turn now and read awhile, turn with me to Revelations the 17th chapter. This is the revelation of Jesus Christ to His church, church called out. </a:t>
            </a:r>
            <a:endParaRPr lang="en-US" sz="2800" dirty="0" smtClean="0"/>
          </a:p>
          <a:p>
            <a:r>
              <a:rPr lang="en-US" sz="2800" dirty="0"/>
              <a:t>	</a:t>
            </a:r>
            <a:r>
              <a:rPr lang="en-US" sz="2800" i="1" dirty="0" smtClean="0"/>
              <a:t>“…there </a:t>
            </a:r>
            <a:r>
              <a:rPr lang="en-US" sz="2800" i="1" dirty="0"/>
              <a:t>came unto me one of the seven angels which had the seven vials, and talked with me, saying... Come hither; and I'll show thee the judgment of the great whore that </a:t>
            </a:r>
            <a:r>
              <a:rPr lang="en-US" sz="2800" i="1" dirty="0" err="1"/>
              <a:t>setteth</a:t>
            </a:r>
            <a:r>
              <a:rPr lang="en-US" sz="2800" i="1" dirty="0"/>
              <a:t> upon many waters</a:t>
            </a:r>
            <a:r>
              <a:rPr lang="en-US" sz="2800" i="1" dirty="0" smtClean="0"/>
              <a:t>:”</a:t>
            </a:r>
            <a:endParaRPr lang="en-US" sz="2800" i="1" dirty="0"/>
          </a:p>
          <a:p>
            <a:r>
              <a:rPr lang="en-US" sz="2800" dirty="0" smtClean="0"/>
              <a:t>	Now</a:t>
            </a:r>
            <a:r>
              <a:rPr lang="en-US" sz="2800" dirty="0"/>
              <a:t>, </a:t>
            </a:r>
            <a:r>
              <a:rPr lang="en-US" sz="2800" b="1" dirty="0"/>
              <a:t>this is all symbolized, because it is a revelation of Jesus Christ, sealed up</a:t>
            </a:r>
            <a:r>
              <a:rPr lang="en-US" sz="2800" dirty="0"/>
              <a:t>. Did you know that? </a:t>
            </a:r>
            <a:endParaRPr lang="en-US" sz="2800" i="1" dirty="0"/>
          </a:p>
        </p:txBody>
      </p:sp>
    </p:spTree>
    <p:extLst>
      <p:ext uri="{BB962C8B-B14F-4D97-AF65-F5344CB8AC3E}">
        <p14:creationId xmlns:p14="http://schemas.microsoft.com/office/powerpoint/2010/main" val="2328072209"/>
      </p:ext>
    </p:extLst>
  </p:cSld>
  <p:clrMapOvr>
    <a:masterClrMapping/>
  </p:clrMapOvr>
  <p:transition spd="slow">
    <p:randomBar dir="vert"/>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pPr algn="r"/>
            <a:r>
              <a:rPr lang="en-US" smtClean="0"/>
              <a:t>Present Truth 5</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65</a:t>
            </a:fld>
            <a:endParaRPr lang="en-US"/>
          </a:p>
        </p:txBody>
      </p:sp>
      <p:sp>
        <p:nvSpPr>
          <p:cNvPr id="5" name="Rectangle 4"/>
          <p:cNvSpPr/>
          <p:nvPr/>
        </p:nvSpPr>
        <p:spPr>
          <a:xfrm>
            <a:off x="533400" y="533400"/>
            <a:ext cx="8229600" cy="4832092"/>
          </a:xfrm>
          <a:prstGeom prst="rect">
            <a:avLst/>
          </a:prstGeom>
        </p:spPr>
        <p:txBody>
          <a:bodyPr wrap="square">
            <a:spAutoFit/>
          </a:bodyPr>
          <a:lstStyle/>
          <a:p>
            <a:r>
              <a:rPr lang="en-US" sz="2800" dirty="0" smtClean="0"/>
              <a:t>	</a:t>
            </a:r>
            <a:r>
              <a:rPr lang="en-US" sz="2800" b="1" dirty="0" smtClean="0"/>
              <a:t>It </a:t>
            </a:r>
            <a:r>
              <a:rPr lang="en-US" sz="2800" b="1" dirty="0"/>
              <a:t>is a hidden thing</a:t>
            </a:r>
            <a:r>
              <a:rPr lang="en-US" sz="2800" dirty="0"/>
              <a:t>, and only can be revealed, not by the intellectual mind, but revealed by the Holy Spirit through the gifts of the Spirit, </a:t>
            </a:r>
            <a:r>
              <a:rPr lang="en-US" sz="2800" i="1" dirty="0"/>
              <a:t>"To him that has wisdom let him count the numbers of the beast. To him that has wisdom, the gift of wisdom, let him do this and let him do that." </a:t>
            </a:r>
            <a:r>
              <a:rPr lang="en-US" sz="2800" dirty="0"/>
              <a:t>And this is the revelation.</a:t>
            </a:r>
          </a:p>
          <a:p>
            <a:r>
              <a:rPr lang="en-US" sz="2800" dirty="0"/>
              <a:t>	43 Now, anyone knows that when a woman is symbolized in the Bible, it pertains to a church. Christ's church is called the Bride. Paul said,</a:t>
            </a:r>
            <a:r>
              <a:rPr lang="en-US" sz="2800" i="1" dirty="0"/>
              <a:t> "I espouse you to Christ as a chaste virgin.“</a:t>
            </a:r>
          </a:p>
          <a:p>
            <a:pPr algn="r"/>
            <a:r>
              <a:rPr lang="en-US" sz="2800" dirty="0"/>
              <a:t>60-0911</a:t>
            </a:r>
            <a:endParaRPr lang="en-US" sz="2800" i="1" dirty="0"/>
          </a:p>
        </p:txBody>
      </p:sp>
    </p:spTree>
    <p:extLst>
      <p:ext uri="{BB962C8B-B14F-4D97-AF65-F5344CB8AC3E}">
        <p14:creationId xmlns:p14="http://schemas.microsoft.com/office/powerpoint/2010/main" val="4247598085"/>
      </p:ext>
    </p:extLst>
  </p:cSld>
  <p:clrMapOvr>
    <a:masterClrMapping/>
  </p:clrMapOvr>
  <p:transition spd="slow">
    <p:randomBar dir="ver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pPr algn="r"/>
            <a:r>
              <a:rPr lang="en-US" smtClean="0"/>
              <a:t>Present Truth 5</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66</a:t>
            </a:fld>
            <a:endParaRPr lang="en-US"/>
          </a:p>
        </p:txBody>
      </p:sp>
    </p:spTree>
    <p:extLst>
      <p:ext uri="{BB962C8B-B14F-4D97-AF65-F5344CB8AC3E}">
        <p14:creationId xmlns:p14="http://schemas.microsoft.com/office/powerpoint/2010/main" val="1373814345"/>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pPr algn="r"/>
            <a:r>
              <a:rPr lang="en-US" smtClean="0"/>
              <a:t>Present Truth 5</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7</a:t>
            </a:fld>
            <a:endParaRPr lang="en-US"/>
          </a:p>
        </p:txBody>
      </p:sp>
      <p:sp>
        <p:nvSpPr>
          <p:cNvPr id="5" name="Rectangle 4"/>
          <p:cNvSpPr/>
          <p:nvPr/>
        </p:nvSpPr>
        <p:spPr>
          <a:xfrm>
            <a:off x="304800" y="457201"/>
            <a:ext cx="8534400" cy="4676716"/>
          </a:xfrm>
          <a:prstGeom prst="rect">
            <a:avLst/>
          </a:prstGeom>
        </p:spPr>
        <p:txBody>
          <a:bodyPr wrap="square">
            <a:spAutoFit/>
          </a:bodyPr>
          <a:lstStyle/>
          <a:p>
            <a:r>
              <a:rPr lang="en-US" sz="4400" b="1" dirty="0"/>
              <a:t>PHILIPPIANS </a:t>
            </a:r>
            <a:r>
              <a:rPr lang="en-US" sz="4400" b="1" dirty="0" smtClean="0"/>
              <a:t>3:7-9</a:t>
            </a:r>
          </a:p>
          <a:p>
            <a:r>
              <a:rPr lang="en-US" sz="2800" i="1" dirty="0" smtClean="0"/>
              <a:t> 	7 But what things were gain to me, those I counted loss for Christ. 8 Yea doubtless, and I count all things but loss for the excellency of the knowledge of Christ Jesus my Lord: for whom I have suffered the loss of all things, and do count them but dung, that I may win Christ, 9 And be found in him, not having mine own righteousness, which is of the law, but that which is through the faith of Christ, the righteousness which is of God by faith: </a:t>
            </a:r>
            <a:endParaRPr lang="en-US" sz="2800" i="1" dirty="0"/>
          </a:p>
        </p:txBody>
      </p:sp>
    </p:spTree>
    <p:extLst>
      <p:ext uri="{BB962C8B-B14F-4D97-AF65-F5344CB8AC3E}">
        <p14:creationId xmlns:p14="http://schemas.microsoft.com/office/powerpoint/2010/main" val="2382308048"/>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pPr algn="r"/>
            <a:r>
              <a:rPr lang="en-US" smtClean="0"/>
              <a:t>Present Truth 5</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8</a:t>
            </a:fld>
            <a:endParaRPr lang="en-US"/>
          </a:p>
        </p:txBody>
      </p:sp>
      <p:sp>
        <p:nvSpPr>
          <p:cNvPr id="5" name="Rectangle 4"/>
          <p:cNvSpPr/>
          <p:nvPr/>
        </p:nvSpPr>
        <p:spPr>
          <a:xfrm>
            <a:off x="228600" y="457200"/>
            <a:ext cx="8686800" cy="5386090"/>
          </a:xfrm>
          <a:prstGeom prst="rect">
            <a:avLst/>
          </a:prstGeom>
        </p:spPr>
        <p:txBody>
          <a:bodyPr wrap="square">
            <a:spAutoFit/>
          </a:bodyPr>
          <a:lstStyle/>
          <a:p>
            <a:r>
              <a:rPr lang="en-US" sz="3600" b="1" dirty="0" smtClean="0">
                <a:solidFill>
                  <a:schemeClr val="tx2">
                    <a:lumMod val="75000"/>
                  </a:schemeClr>
                </a:solidFill>
              </a:rPr>
              <a:t>Key of Knowledge: </a:t>
            </a:r>
            <a:r>
              <a:rPr lang="en-US" sz="2800" dirty="0" smtClean="0"/>
              <a:t>(Gr.) </a:t>
            </a:r>
            <a:r>
              <a:rPr lang="en-US" sz="2800" dirty="0"/>
              <a:t>gnosis</a:t>
            </a:r>
            <a:r>
              <a:rPr lang="en-US" sz="2800" b="1" dirty="0"/>
              <a:t>  </a:t>
            </a:r>
            <a:endParaRPr lang="en-US" sz="2800" b="1" dirty="0" smtClean="0"/>
          </a:p>
          <a:p>
            <a:r>
              <a:rPr lang="en-US" sz="2800" dirty="0"/>
              <a:t>	</a:t>
            </a:r>
            <a:r>
              <a:rPr lang="en-US" sz="2800" dirty="0" smtClean="0"/>
              <a:t>The </a:t>
            </a:r>
            <a:r>
              <a:rPr lang="en-US" sz="2800" dirty="0"/>
              <a:t>general knowledge of Christian </a:t>
            </a:r>
            <a:r>
              <a:rPr lang="en-US" sz="2800" dirty="0" smtClean="0"/>
              <a:t>principles, </a:t>
            </a:r>
            <a:r>
              <a:rPr lang="en-US" sz="2800" dirty="0"/>
              <a:t>the deeper more perfect and enlarged knowledge of this religion, such as belongs to the more advanced, especially of things lawful and unlawful for Christians; </a:t>
            </a:r>
            <a:r>
              <a:rPr lang="en-US" sz="2800" b="1" dirty="0"/>
              <a:t>moral wisdom, such as is seen in right living</a:t>
            </a:r>
            <a:r>
              <a:rPr lang="en-US" sz="2800" b="1" dirty="0" smtClean="0"/>
              <a:t>.</a:t>
            </a:r>
          </a:p>
          <a:p>
            <a:endParaRPr lang="en-US" sz="2800" b="1" dirty="0"/>
          </a:p>
          <a:p>
            <a:r>
              <a:rPr lang="en-US" sz="2800" b="1" dirty="0" smtClean="0">
                <a:solidFill>
                  <a:schemeClr val="tx2">
                    <a:lumMod val="75000"/>
                  </a:schemeClr>
                </a:solidFill>
              </a:rPr>
              <a:t>Example:  </a:t>
            </a:r>
            <a:r>
              <a:rPr lang="en-US" sz="2800" b="1" dirty="0" smtClean="0"/>
              <a:t>I Peter </a:t>
            </a:r>
            <a:r>
              <a:rPr lang="en-US" sz="2800" b="1" dirty="0"/>
              <a:t>3:7</a:t>
            </a:r>
          </a:p>
          <a:p>
            <a:r>
              <a:rPr lang="en-US" sz="2800" i="1" dirty="0"/>
              <a:t>     </a:t>
            </a:r>
            <a:r>
              <a:rPr lang="en-US" sz="2800" i="1" dirty="0" smtClean="0"/>
              <a:t>Likewise</a:t>
            </a:r>
            <a:r>
              <a:rPr lang="en-US" sz="2800" i="1" dirty="0"/>
              <a:t>, ye husbands, dwell with them according to knowledge, giving </a:t>
            </a:r>
            <a:r>
              <a:rPr lang="en-US" sz="2800" i="1" dirty="0" err="1"/>
              <a:t>honour</a:t>
            </a:r>
            <a:r>
              <a:rPr lang="en-US" sz="2800" i="1" dirty="0"/>
              <a:t> unto the wife, as unto the weaker vessel, and as being heirs together of the grace of life; that your prayers be not hindered. </a:t>
            </a:r>
          </a:p>
        </p:txBody>
      </p:sp>
    </p:spTree>
    <p:extLst>
      <p:ext uri="{BB962C8B-B14F-4D97-AF65-F5344CB8AC3E}">
        <p14:creationId xmlns:p14="http://schemas.microsoft.com/office/powerpoint/2010/main" val="156989101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anim calcmode="lin" valueType="num">
                                      <p:cBhvr additive="base">
                                        <p:cTn id="1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r>
              <a:rPr lang="en-US" smtClean="0"/>
              <a:t>Present Truth 5</a:t>
            </a:r>
            <a:endParaRPr lang="en-US"/>
          </a:p>
        </p:txBody>
      </p:sp>
      <p:sp>
        <p:nvSpPr>
          <p:cNvPr id="4" name="Slide Number Placeholder 3"/>
          <p:cNvSpPr>
            <a:spLocks noGrp="1"/>
          </p:cNvSpPr>
          <p:nvPr>
            <p:ph type="sldNum" sz="quarter" idx="12"/>
          </p:nvPr>
        </p:nvSpPr>
        <p:spPr/>
        <p:txBody>
          <a:bodyPr/>
          <a:lstStyle/>
          <a:p>
            <a:fld id="{34FBDB5F-F88B-4ECD-8AC6-E346D095E253}" type="slidenum">
              <a:rPr lang="en-US" smtClean="0"/>
              <a:pPr/>
              <a:t>9</a:t>
            </a:fld>
            <a:endParaRPr lang="en-US"/>
          </a:p>
        </p:txBody>
      </p:sp>
      <p:sp>
        <p:nvSpPr>
          <p:cNvPr id="5" name="Rectangle 4"/>
          <p:cNvSpPr/>
          <p:nvPr/>
        </p:nvSpPr>
        <p:spPr>
          <a:xfrm>
            <a:off x="304800" y="533400"/>
            <a:ext cx="8458200" cy="4278094"/>
          </a:xfrm>
          <a:prstGeom prst="rect">
            <a:avLst/>
          </a:prstGeom>
        </p:spPr>
        <p:txBody>
          <a:bodyPr wrap="square">
            <a:spAutoFit/>
          </a:bodyPr>
          <a:lstStyle/>
          <a:p>
            <a:r>
              <a:rPr lang="en-US" sz="4800" b="1" dirty="0" smtClean="0"/>
              <a:t>WHY</a:t>
            </a:r>
            <a:endParaRPr lang="en-US" sz="4800" b="1" dirty="0"/>
          </a:p>
          <a:p>
            <a:r>
              <a:rPr lang="en-US" sz="2800" dirty="0"/>
              <a:t>	</a:t>
            </a:r>
            <a:r>
              <a:rPr lang="en-US" sz="2800" dirty="0" smtClean="0"/>
              <a:t>5  Brother </a:t>
            </a:r>
            <a:r>
              <a:rPr lang="en-US" sz="2800" dirty="0"/>
              <a:t>Williams, God ever be with you and your son </a:t>
            </a:r>
            <a:r>
              <a:rPr lang="en-US" sz="2800" dirty="0" smtClean="0"/>
              <a:t>in </a:t>
            </a:r>
            <a:r>
              <a:rPr lang="en-US" sz="2800" dirty="0"/>
              <a:t>this great work. Brother, here, the missionaries and so forth... How I appreciate this. Never, never get away from it, </a:t>
            </a:r>
            <a:r>
              <a:rPr lang="en-US" sz="2800" dirty="0" smtClean="0"/>
              <a:t>friends. </a:t>
            </a:r>
            <a:r>
              <a:rPr lang="en-US" sz="2800" b="1" dirty="0" smtClean="0"/>
              <a:t>Don't </a:t>
            </a:r>
            <a:r>
              <a:rPr lang="en-US" sz="2800" b="1" dirty="0"/>
              <a:t>never let that spirit of worship and that clean holiness ever die among you.</a:t>
            </a:r>
            <a:r>
              <a:rPr lang="en-US" sz="2800" dirty="0"/>
              <a:t> Keep that light burning, for it's the lifeline of the </a:t>
            </a:r>
            <a:r>
              <a:rPr lang="en-US" sz="2800" dirty="0" smtClean="0"/>
              <a:t>church. It's </a:t>
            </a:r>
            <a:r>
              <a:rPr lang="en-US" sz="2800" dirty="0"/>
              <a:t>Christ in His Church</a:t>
            </a:r>
            <a:r>
              <a:rPr lang="en-US" sz="2800" dirty="0" smtClean="0"/>
              <a:t>.</a:t>
            </a:r>
          </a:p>
          <a:p>
            <a:pPr algn="r"/>
            <a:r>
              <a:rPr lang="en-US" sz="2800" dirty="0"/>
              <a:t>60-0401</a:t>
            </a:r>
          </a:p>
        </p:txBody>
      </p:sp>
    </p:spTree>
    <p:extLst>
      <p:ext uri="{BB962C8B-B14F-4D97-AF65-F5344CB8AC3E}">
        <p14:creationId xmlns:p14="http://schemas.microsoft.com/office/powerpoint/2010/main" val="3210069665"/>
      </p:ext>
    </p:extLst>
  </p:cSld>
  <p:clrMapOvr>
    <a:masterClrMapping/>
  </p:clrMapOvr>
  <p:transition spd="slow">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2569</TotalTime>
  <Words>763</Words>
  <Application>Microsoft Office PowerPoint</Application>
  <PresentationFormat>On-screen Show (4:3)</PresentationFormat>
  <Paragraphs>437</Paragraphs>
  <Slides>66</Slides>
  <Notes>32</Notes>
  <HiddenSlides>1</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Clarity</vt:lpstr>
      <vt:lpstr>The Present Truth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Holiness</vt:lpstr>
      <vt:lpstr>PowerPoint Presentation</vt:lpstr>
      <vt:lpstr>PowerPoint Presentation</vt:lpstr>
      <vt:lpstr>PowerPoint Presentation</vt:lpstr>
      <vt:lpstr>PowerPoint Presentation</vt:lpstr>
      <vt:lpstr>Holiness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Barry</dc:creator>
  <cp:lastModifiedBy>Barry Coffey</cp:lastModifiedBy>
  <cp:revision>227</cp:revision>
  <dcterms:created xsi:type="dcterms:W3CDTF">2012-03-07T17:30:00Z</dcterms:created>
  <dcterms:modified xsi:type="dcterms:W3CDTF">2012-08-05T21:27:34Z</dcterms:modified>
</cp:coreProperties>
</file>