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48"/>
  </p:notesMasterIdLst>
  <p:sldIdLst>
    <p:sldId id="513" r:id="rId2"/>
    <p:sldId id="420" r:id="rId3"/>
    <p:sldId id="443" r:id="rId4"/>
    <p:sldId id="444" r:id="rId5"/>
    <p:sldId id="353" r:id="rId6"/>
    <p:sldId id="472" r:id="rId7"/>
    <p:sldId id="480" r:id="rId8"/>
    <p:sldId id="459" r:id="rId9"/>
    <p:sldId id="460" r:id="rId10"/>
    <p:sldId id="476" r:id="rId11"/>
    <p:sldId id="430" r:id="rId12"/>
    <p:sldId id="467" r:id="rId13"/>
    <p:sldId id="461" r:id="rId14"/>
    <p:sldId id="487" r:id="rId15"/>
    <p:sldId id="508" r:id="rId16"/>
    <p:sldId id="514" r:id="rId17"/>
    <p:sldId id="509" r:id="rId18"/>
    <p:sldId id="510" r:id="rId19"/>
    <p:sldId id="485" r:id="rId20"/>
    <p:sldId id="502" r:id="rId21"/>
    <p:sldId id="501" r:id="rId22"/>
    <p:sldId id="481" r:id="rId23"/>
    <p:sldId id="482" r:id="rId24"/>
    <p:sldId id="515" r:id="rId25"/>
    <p:sldId id="516" r:id="rId26"/>
    <p:sldId id="483" r:id="rId27"/>
    <p:sldId id="484" r:id="rId28"/>
    <p:sldId id="488" r:id="rId29"/>
    <p:sldId id="486" r:id="rId30"/>
    <p:sldId id="490" r:id="rId31"/>
    <p:sldId id="503" r:id="rId32"/>
    <p:sldId id="489" r:id="rId33"/>
    <p:sldId id="504" r:id="rId34"/>
    <p:sldId id="511" r:id="rId35"/>
    <p:sldId id="512" r:id="rId36"/>
    <p:sldId id="498" r:id="rId37"/>
    <p:sldId id="491" r:id="rId38"/>
    <p:sldId id="505" r:id="rId39"/>
    <p:sldId id="492" r:id="rId40"/>
    <p:sldId id="506" r:id="rId41"/>
    <p:sldId id="493" r:id="rId42"/>
    <p:sldId id="494" r:id="rId43"/>
    <p:sldId id="497" r:id="rId44"/>
    <p:sldId id="507" r:id="rId45"/>
    <p:sldId id="517" r:id="rId46"/>
    <p:sldId id="4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8" autoAdjust="0"/>
  </p:normalViewPr>
  <p:slideViewPr>
    <p:cSldViewPr>
      <p:cViewPr varScale="1">
        <p:scale>
          <a:sx n="100" d="100"/>
          <a:sy n="100" d="100"/>
        </p:scale>
        <p:origin x="-294" y="-90"/>
      </p:cViewPr>
      <p:guideLst>
        <p:guide orient="horz" pos="2160"/>
        <p:guide pos="2880"/>
      </p:guideLst>
    </p:cSldViewPr>
  </p:slideViewPr>
  <p:outlineViewPr>
    <p:cViewPr>
      <p:scale>
        <a:sx n="33" d="100"/>
        <a:sy n="33" d="100"/>
      </p:scale>
      <p:origin x="0" y="11136"/>
    </p:cViewPr>
  </p:outlineViewPr>
  <p:notesTextViewPr>
    <p:cViewPr>
      <p:scale>
        <a:sx n="100" d="100"/>
        <a:sy n="100" d="100"/>
      </p:scale>
      <p:origin x="0" y="0"/>
    </p:cViewPr>
  </p:notesTextViewPr>
  <p:sorterViewPr>
    <p:cViewPr>
      <p:scale>
        <a:sx n="110" d="100"/>
        <a:sy n="110" d="100"/>
      </p:scale>
      <p:origin x="0" y="12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F8352-D3DD-4DAD-BAE9-E24EA8267B06}" type="datetimeFigureOut">
              <a:rPr lang="en-US" smtClean="0"/>
              <a:pPr/>
              <a:t>7/29/2012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11529-B5A0-4A6E-A343-2DC3B2271976}" type="slidenum">
              <a:rPr lang="en-US" smtClean="0"/>
              <a:pPr/>
              <a:t>‹#›</a:t>
            </a:fld>
            <a:endParaRPr lang="en-US"/>
          </a:p>
        </p:txBody>
      </p:sp>
    </p:spTree>
    <p:extLst>
      <p:ext uri="{BB962C8B-B14F-4D97-AF65-F5344CB8AC3E}">
        <p14:creationId xmlns:p14="http://schemas.microsoft.com/office/powerpoint/2010/main" val="55009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765122-C3CB-4FA0-9811-A855F797AF4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11</a:t>
            </a:fld>
            <a:endParaRPr lang="en-US"/>
          </a:p>
        </p:txBody>
      </p:sp>
    </p:spTree>
    <p:extLst>
      <p:ext uri="{BB962C8B-B14F-4D97-AF65-F5344CB8AC3E}">
        <p14:creationId xmlns:p14="http://schemas.microsoft.com/office/powerpoint/2010/main" val="302798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07-29-2012</a:t>
            </a:r>
            <a:endParaRPr lang="en-US"/>
          </a:p>
        </p:txBody>
      </p:sp>
      <p:sp>
        <p:nvSpPr>
          <p:cNvPr id="5" name="Footer Placeholder 4"/>
          <p:cNvSpPr>
            <a:spLocks noGrp="1"/>
          </p:cNvSpPr>
          <p:nvPr>
            <p:ph type="ftr" sz="quarter" idx="11"/>
          </p:nvPr>
        </p:nvSpPr>
        <p:spPr/>
        <p:txBody>
          <a:bodyPr/>
          <a:lstStyle/>
          <a:p>
            <a:r>
              <a:rPr lang="en-US" smtClean="0"/>
              <a:t>Present Truth 3</a:t>
            </a:r>
            <a:endParaRPr lang="en-US"/>
          </a:p>
        </p:txBody>
      </p:sp>
      <p:sp>
        <p:nvSpPr>
          <p:cNvPr id="6" name="Slide Number Placeholder 5"/>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07-29-2012</a:t>
            </a:r>
            <a:endParaRPr lang="en-US"/>
          </a:p>
        </p:txBody>
      </p:sp>
      <p:sp>
        <p:nvSpPr>
          <p:cNvPr id="5" name="Footer Placeholder 4"/>
          <p:cNvSpPr>
            <a:spLocks noGrp="1"/>
          </p:cNvSpPr>
          <p:nvPr>
            <p:ph type="ftr" sz="quarter" idx="11"/>
          </p:nvPr>
        </p:nvSpPr>
        <p:spPr/>
        <p:txBody>
          <a:bodyPr/>
          <a:lstStyle/>
          <a:p>
            <a:r>
              <a:rPr lang="en-US" smtClean="0"/>
              <a:t>Present Truth 3</a:t>
            </a:r>
            <a:endParaRPr lang="en-US"/>
          </a:p>
        </p:txBody>
      </p:sp>
      <p:sp>
        <p:nvSpPr>
          <p:cNvPr id="6" name="Slide Number Placeholder 5"/>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07-29-2012</a:t>
            </a:r>
            <a:endParaRPr lang="en-US"/>
          </a:p>
        </p:txBody>
      </p:sp>
      <p:sp>
        <p:nvSpPr>
          <p:cNvPr id="5" name="Footer Placeholder 4"/>
          <p:cNvSpPr>
            <a:spLocks noGrp="1"/>
          </p:cNvSpPr>
          <p:nvPr>
            <p:ph type="ftr" sz="quarter" idx="11"/>
          </p:nvPr>
        </p:nvSpPr>
        <p:spPr/>
        <p:txBody>
          <a:bodyPr/>
          <a:lstStyle/>
          <a:p>
            <a:r>
              <a:rPr lang="en-US" smtClean="0"/>
              <a:t>Present Truth 3</a:t>
            </a:r>
            <a:endParaRPr lang="en-US"/>
          </a:p>
        </p:txBody>
      </p:sp>
      <p:sp>
        <p:nvSpPr>
          <p:cNvPr id="6" name="Slide Number Placeholder 5"/>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07-29-2012</a:t>
            </a:r>
            <a:endParaRPr lang="en-US"/>
          </a:p>
        </p:txBody>
      </p:sp>
      <p:sp>
        <p:nvSpPr>
          <p:cNvPr id="5" name="Footer Placeholder 4"/>
          <p:cNvSpPr>
            <a:spLocks noGrp="1"/>
          </p:cNvSpPr>
          <p:nvPr>
            <p:ph type="ftr" sz="quarter" idx="11"/>
          </p:nvPr>
        </p:nvSpPr>
        <p:spPr/>
        <p:txBody>
          <a:bodyPr/>
          <a:lstStyle/>
          <a:p>
            <a:r>
              <a:rPr lang="en-US" smtClean="0"/>
              <a:t>Present Truth 3</a:t>
            </a:r>
            <a:endParaRPr lang="en-US"/>
          </a:p>
        </p:txBody>
      </p:sp>
      <p:sp>
        <p:nvSpPr>
          <p:cNvPr id="6" name="Slide Number Placeholder 5"/>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07-29-2012</a:t>
            </a:r>
            <a:endParaRPr lang="en-US"/>
          </a:p>
        </p:txBody>
      </p:sp>
      <p:sp>
        <p:nvSpPr>
          <p:cNvPr id="5" name="Footer Placeholder 4"/>
          <p:cNvSpPr>
            <a:spLocks noGrp="1"/>
          </p:cNvSpPr>
          <p:nvPr>
            <p:ph type="ftr" sz="quarter" idx="11"/>
          </p:nvPr>
        </p:nvSpPr>
        <p:spPr/>
        <p:txBody>
          <a:bodyPr/>
          <a:lstStyle/>
          <a:p>
            <a:r>
              <a:rPr lang="en-US" smtClean="0"/>
              <a:t>Present Truth 3</a:t>
            </a:r>
            <a:endParaRPr lang="en-US"/>
          </a:p>
        </p:txBody>
      </p:sp>
      <p:sp>
        <p:nvSpPr>
          <p:cNvPr id="6" name="Slide Number Placeholder 5"/>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07-29-2012</a:t>
            </a:r>
            <a:endParaRPr lang="en-US"/>
          </a:p>
        </p:txBody>
      </p:sp>
      <p:sp>
        <p:nvSpPr>
          <p:cNvPr id="6" name="Footer Placeholder 5"/>
          <p:cNvSpPr>
            <a:spLocks noGrp="1"/>
          </p:cNvSpPr>
          <p:nvPr>
            <p:ph type="ftr" sz="quarter" idx="11"/>
          </p:nvPr>
        </p:nvSpPr>
        <p:spPr/>
        <p:txBody>
          <a:bodyPr/>
          <a:lstStyle/>
          <a:p>
            <a:r>
              <a:rPr lang="en-US" smtClean="0"/>
              <a:t>Present Truth 3</a:t>
            </a:r>
            <a:endParaRPr lang="en-US"/>
          </a:p>
        </p:txBody>
      </p:sp>
      <p:sp>
        <p:nvSpPr>
          <p:cNvPr id="7" name="Slide Number Placeholder 6"/>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07-29-2012</a:t>
            </a:r>
            <a:endParaRPr lang="en-US"/>
          </a:p>
        </p:txBody>
      </p:sp>
      <p:sp>
        <p:nvSpPr>
          <p:cNvPr id="8" name="Footer Placeholder 7"/>
          <p:cNvSpPr>
            <a:spLocks noGrp="1"/>
          </p:cNvSpPr>
          <p:nvPr>
            <p:ph type="ftr" sz="quarter" idx="11"/>
          </p:nvPr>
        </p:nvSpPr>
        <p:spPr/>
        <p:txBody>
          <a:bodyPr/>
          <a:lstStyle/>
          <a:p>
            <a:r>
              <a:rPr lang="en-US" smtClean="0"/>
              <a:t>Present Truth 3</a:t>
            </a:r>
            <a:endParaRPr lang="en-US"/>
          </a:p>
        </p:txBody>
      </p:sp>
      <p:sp>
        <p:nvSpPr>
          <p:cNvPr id="9" name="Slide Number Placeholder 8"/>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07-29-2012</a:t>
            </a:r>
            <a:endParaRPr lang="en-US"/>
          </a:p>
        </p:txBody>
      </p:sp>
      <p:sp>
        <p:nvSpPr>
          <p:cNvPr id="4" name="Footer Placeholder 3"/>
          <p:cNvSpPr>
            <a:spLocks noGrp="1"/>
          </p:cNvSpPr>
          <p:nvPr>
            <p:ph type="ftr" sz="quarter" idx="11"/>
          </p:nvPr>
        </p:nvSpPr>
        <p:spPr/>
        <p:txBody>
          <a:bodyPr/>
          <a:lstStyle/>
          <a:p>
            <a:r>
              <a:rPr lang="en-US" smtClean="0"/>
              <a:t>Present Truth 3</a:t>
            </a:r>
            <a:endParaRPr lang="en-US"/>
          </a:p>
        </p:txBody>
      </p:sp>
      <p:sp>
        <p:nvSpPr>
          <p:cNvPr id="5" name="Slide Number Placeholder 4"/>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07-29-2012</a:t>
            </a:r>
            <a:endParaRPr lang="en-US"/>
          </a:p>
        </p:txBody>
      </p:sp>
      <p:sp>
        <p:nvSpPr>
          <p:cNvPr id="6" name="Footer Placeholder 5"/>
          <p:cNvSpPr>
            <a:spLocks noGrp="1"/>
          </p:cNvSpPr>
          <p:nvPr>
            <p:ph type="ftr" sz="quarter" idx="11"/>
          </p:nvPr>
        </p:nvSpPr>
        <p:spPr/>
        <p:txBody>
          <a:bodyPr/>
          <a:lstStyle/>
          <a:p>
            <a:r>
              <a:rPr lang="en-US" smtClean="0"/>
              <a:t>Present Truth 3</a:t>
            </a:r>
            <a:endParaRPr lang="en-US"/>
          </a:p>
        </p:txBody>
      </p:sp>
      <p:sp>
        <p:nvSpPr>
          <p:cNvPr id="7" name="Slide Number Placeholder 6"/>
          <p:cNvSpPr>
            <a:spLocks noGrp="1"/>
          </p:cNvSpPr>
          <p:nvPr>
            <p:ph type="sldNum" sz="quarter" idx="12"/>
          </p:nvPr>
        </p:nvSpPr>
        <p:spPr/>
        <p:txBody>
          <a:bodyPr/>
          <a:lstStyle/>
          <a:p>
            <a:fld id="{E219F1D4-52E8-4354-B800-1231891939AA}"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t>07-29-2012</a:t>
            </a:r>
            <a:endParaRPr lang="en-US"/>
          </a:p>
        </p:txBody>
      </p:sp>
      <p:sp>
        <p:nvSpPr>
          <p:cNvPr id="9" name="Slide Number Placeholder 8"/>
          <p:cNvSpPr>
            <a:spLocks noGrp="1"/>
          </p:cNvSpPr>
          <p:nvPr>
            <p:ph type="sldNum" sz="quarter" idx="11"/>
          </p:nvPr>
        </p:nvSpPr>
        <p:spPr/>
        <p:txBody>
          <a:bodyPr/>
          <a:lstStyle/>
          <a:p>
            <a:fld id="{E219F1D4-52E8-4354-B800-1231891939AA}"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Present Truth 3</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219F1D4-52E8-4354-B800-1231891939AA}"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Present Truth 3</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US" smtClean="0"/>
              <a:t>07-29-2012</a:t>
            </a: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fornian FB" pitchFamily="18" charset="0"/>
              </a:rPr>
              <a:t>Birthdays &amp; Anniversaries</a:t>
            </a:r>
            <a:endParaRPr lang="en-US" dirty="0">
              <a:latin typeface="Californian FB" pitchFamily="18" charset="0"/>
            </a:endParaRPr>
          </a:p>
        </p:txBody>
      </p:sp>
      <p:sp>
        <p:nvSpPr>
          <p:cNvPr id="3" name="Content Placeholder 2"/>
          <p:cNvSpPr>
            <a:spLocks noGrp="1"/>
          </p:cNvSpPr>
          <p:nvPr>
            <p:ph idx="1"/>
          </p:nvPr>
        </p:nvSpPr>
        <p:spPr/>
        <p:txBody>
          <a:bodyPr>
            <a:normAutofit/>
          </a:bodyPr>
          <a:lstStyle/>
          <a:p>
            <a:r>
              <a:rPr lang="en-US" sz="3600" dirty="0" smtClean="0"/>
              <a:t>July 31</a:t>
            </a:r>
            <a:r>
              <a:rPr lang="en-US" sz="3600" baseline="30000" dirty="0" smtClean="0"/>
              <a:t>st</a:t>
            </a:r>
            <a:r>
              <a:rPr lang="en-US" sz="3600" dirty="0" smtClean="0"/>
              <a:t>   Judy </a:t>
            </a:r>
            <a:r>
              <a:rPr lang="en-US" sz="3600" dirty="0" err="1" smtClean="0"/>
              <a:t>Dilling</a:t>
            </a:r>
            <a:endParaRPr lang="en-US" sz="3600" dirty="0" smtClean="0"/>
          </a:p>
          <a:p>
            <a:r>
              <a:rPr lang="en-US" sz="3600" dirty="0" smtClean="0"/>
              <a:t>August 1</a:t>
            </a:r>
            <a:r>
              <a:rPr lang="en-US" sz="3600" baseline="30000" dirty="0" smtClean="0"/>
              <a:t>st</a:t>
            </a:r>
            <a:r>
              <a:rPr lang="en-US" sz="3600" dirty="0" smtClean="0"/>
              <a:t> The </a:t>
            </a:r>
            <a:r>
              <a:rPr lang="en-US" sz="3600" dirty="0" err="1" smtClean="0"/>
              <a:t>Carswells</a:t>
            </a:r>
            <a:endParaRPr lang="en-US" sz="3600" dirty="0"/>
          </a:p>
        </p:txBody>
      </p:sp>
      <p:sp>
        <p:nvSpPr>
          <p:cNvPr id="4" name="Date Placeholder 3"/>
          <p:cNvSpPr>
            <a:spLocks noGrp="1"/>
          </p:cNvSpPr>
          <p:nvPr>
            <p:ph type="dt" sz="half" idx="10"/>
          </p:nvPr>
        </p:nvSpPr>
        <p:spPr/>
        <p:txBody>
          <a:bodyPr/>
          <a:lstStyle/>
          <a:p>
            <a:r>
              <a:rPr lang="en-US" smtClean="0"/>
              <a:t>07-29-2012</a:t>
            </a:r>
            <a:endParaRPr lang="en-US"/>
          </a:p>
        </p:txBody>
      </p:sp>
      <p:sp>
        <p:nvSpPr>
          <p:cNvPr id="5" name="Footer Placeholder 4"/>
          <p:cNvSpPr>
            <a:spLocks noGrp="1"/>
          </p:cNvSpPr>
          <p:nvPr>
            <p:ph type="ftr" sz="quarter" idx="11"/>
          </p:nvPr>
        </p:nvSpPr>
        <p:spPr/>
        <p:txBody>
          <a:bodyPr/>
          <a:lstStyle/>
          <a:p>
            <a:r>
              <a:rPr lang="en-US" smtClean="0"/>
              <a:t>Present Truth 3</a:t>
            </a:r>
            <a:endParaRPr lang="en-US"/>
          </a:p>
        </p:txBody>
      </p:sp>
      <p:sp>
        <p:nvSpPr>
          <p:cNvPr id="6" name="Slide Number Placeholder 5"/>
          <p:cNvSpPr>
            <a:spLocks noGrp="1"/>
          </p:cNvSpPr>
          <p:nvPr>
            <p:ph type="sldNum" sz="quarter" idx="12"/>
          </p:nvPr>
        </p:nvSpPr>
        <p:spPr/>
        <p:txBody>
          <a:bodyPr/>
          <a:lstStyle/>
          <a:p>
            <a:fld id="{E219F1D4-52E8-4354-B800-1231891939AA}" type="slidenum">
              <a:rPr lang="en-US" smtClean="0"/>
              <a:pPr/>
              <a:t>1</a:t>
            </a:fld>
            <a:endParaRPr lang="en-US"/>
          </a:p>
        </p:txBody>
      </p:sp>
    </p:spTree>
    <p:extLst>
      <p:ext uri="{BB962C8B-B14F-4D97-AF65-F5344CB8AC3E}">
        <p14:creationId xmlns:p14="http://schemas.microsoft.com/office/powerpoint/2010/main" val="1976984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10</a:t>
            </a:fld>
            <a:endParaRPr lang="en-US"/>
          </a:p>
        </p:txBody>
      </p:sp>
      <p:sp>
        <p:nvSpPr>
          <p:cNvPr id="5" name="Rectangle 4"/>
          <p:cNvSpPr/>
          <p:nvPr/>
        </p:nvSpPr>
        <p:spPr>
          <a:xfrm>
            <a:off x="152400" y="152400"/>
            <a:ext cx="8153400" cy="6247864"/>
          </a:xfrm>
          <a:prstGeom prst="rect">
            <a:avLst/>
          </a:prstGeom>
        </p:spPr>
        <p:txBody>
          <a:bodyPr wrap="square">
            <a:spAutoFit/>
          </a:bodyPr>
          <a:lstStyle/>
          <a:p>
            <a:r>
              <a:rPr lang="en-US" sz="3600" b="1" dirty="0" smtClean="0"/>
              <a:t>EXPECTATION  </a:t>
            </a:r>
          </a:p>
          <a:p>
            <a:r>
              <a:rPr lang="en-US" sz="2800" dirty="0"/>
              <a:t>	</a:t>
            </a:r>
            <a:r>
              <a:rPr lang="en-US" sz="2800" dirty="0" smtClean="0"/>
              <a:t>Many </a:t>
            </a:r>
            <a:r>
              <a:rPr lang="en-US" sz="2800" dirty="0"/>
              <a:t>of you might not understand why that sometimes they have to pack me off this platform. That's one case of that demon leaving that man just then, that's got me reeling, </a:t>
            </a:r>
            <a:r>
              <a:rPr lang="en-US" sz="2800" dirty="0" smtClean="0"/>
              <a:t>staggering... How </a:t>
            </a:r>
            <a:r>
              <a:rPr lang="en-US" sz="2800" dirty="0"/>
              <a:t>many remembers when a woman touched Jesus' garment, and He got real weak. How many remembers the prophet Daniel? when he saw one vision, he said, </a:t>
            </a:r>
            <a:r>
              <a:rPr lang="en-US" sz="2800" i="1" dirty="0"/>
              <a:t>"I was troubled at my head for many days." </a:t>
            </a:r>
            <a:r>
              <a:rPr lang="en-US" sz="2800" dirty="0" smtClean="0"/>
              <a:t>Now</a:t>
            </a:r>
            <a:r>
              <a:rPr lang="en-US" sz="2800" dirty="0"/>
              <a:t>, you understand what I mean? </a:t>
            </a:r>
            <a:r>
              <a:rPr lang="en-US" sz="2800" b="1" dirty="0"/>
              <a:t>See, you got to break into a sphere that people know nothing about</a:t>
            </a:r>
            <a:r>
              <a:rPr lang="en-US" sz="2800" dirty="0"/>
              <a:t>. There's no need of trying to explain it; you don't know it; it won't be known. </a:t>
            </a:r>
            <a:endParaRPr lang="en-US" sz="2800" dirty="0" smtClean="0"/>
          </a:p>
          <a:p>
            <a:pPr algn="r"/>
            <a:r>
              <a:rPr lang="en-US" sz="2800" dirty="0" smtClean="0"/>
              <a:t>51-0930</a:t>
            </a:r>
            <a:endParaRPr lang="en-US" sz="2800" dirty="0"/>
          </a:p>
        </p:txBody>
      </p:sp>
    </p:spTree>
    <p:extLst>
      <p:ext uri="{BB962C8B-B14F-4D97-AF65-F5344CB8AC3E}">
        <p14:creationId xmlns:p14="http://schemas.microsoft.com/office/powerpoint/2010/main" val="2012301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AC4DAC86-D943-45DC-86D6-56CCD16C63DC}" type="slidenum">
              <a:rPr lang="en-US" smtClean="0"/>
              <a:pPr/>
              <a:t>11</a:t>
            </a:fld>
            <a:endParaRPr lang="en-US"/>
          </a:p>
        </p:txBody>
      </p:sp>
      <p:sp>
        <p:nvSpPr>
          <p:cNvPr id="5" name="Rectangle 4"/>
          <p:cNvSpPr/>
          <p:nvPr/>
        </p:nvSpPr>
        <p:spPr>
          <a:xfrm>
            <a:off x="228600" y="152400"/>
            <a:ext cx="8001000" cy="3662541"/>
          </a:xfrm>
          <a:prstGeom prst="rect">
            <a:avLst/>
          </a:prstGeom>
        </p:spPr>
        <p:txBody>
          <a:bodyPr wrap="square">
            <a:spAutoFit/>
          </a:bodyPr>
          <a:lstStyle/>
          <a:p>
            <a:r>
              <a:rPr lang="en-US" sz="4000" b="1" dirty="0" smtClean="0">
                <a:latin typeface="Cambria" pitchFamily="18" charset="0"/>
              </a:rPr>
              <a:t>WHY.IT.HAD.TO.BE.SHEPHERDS  </a:t>
            </a:r>
          </a:p>
          <a:p>
            <a:r>
              <a:rPr lang="en-US" sz="3200" dirty="0" smtClean="0">
                <a:latin typeface="Cambria" pitchFamily="18" charset="0"/>
              </a:rPr>
              <a:t>   </a:t>
            </a:r>
            <a:r>
              <a:rPr lang="en-US" sz="2800" dirty="0" smtClean="0">
                <a:latin typeface="Cambria" pitchFamily="18" charset="0"/>
              </a:rPr>
              <a:t>64-1221</a:t>
            </a:r>
          </a:p>
          <a:p>
            <a:r>
              <a:rPr lang="en-US" sz="3200" dirty="0" smtClean="0">
                <a:latin typeface="Cambria" pitchFamily="18" charset="0"/>
              </a:rPr>
              <a:t>	18  …The great thing, all the Word of God fits right together. If it doesn't fit together, it's not God's Word that's misfit; it's your thought is </a:t>
            </a:r>
            <a:r>
              <a:rPr lang="en-US" sz="3200" dirty="0" err="1" smtClean="0">
                <a:latin typeface="Cambria" pitchFamily="18" charset="0"/>
              </a:rPr>
              <a:t>misfitting</a:t>
            </a:r>
            <a:r>
              <a:rPr lang="en-US" sz="3200" dirty="0" smtClean="0">
                <a:latin typeface="Cambria" pitchFamily="18" charset="0"/>
              </a:rPr>
              <a:t> to the Word. </a:t>
            </a:r>
            <a:r>
              <a:rPr lang="en-US" sz="3200" b="1" dirty="0" smtClean="0">
                <a:latin typeface="Cambria" pitchFamily="18" charset="0"/>
              </a:rPr>
              <a:t>It all fits together.</a:t>
            </a:r>
            <a:endParaRPr lang="en-US" sz="3200" b="1" dirty="0">
              <a:latin typeface="Cambria" pitchFamily="18" charset="0"/>
            </a:endParaRPr>
          </a:p>
        </p:txBody>
      </p:sp>
    </p:spTree>
    <p:extLst>
      <p:ext uri="{BB962C8B-B14F-4D97-AF65-F5344CB8AC3E}">
        <p14:creationId xmlns:p14="http://schemas.microsoft.com/office/powerpoint/2010/main" val="2024568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12</a:t>
            </a:fld>
            <a:endParaRPr lang="en-US"/>
          </a:p>
        </p:txBody>
      </p:sp>
      <p:sp>
        <p:nvSpPr>
          <p:cNvPr id="5" name="Rectangle 4"/>
          <p:cNvSpPr/>
          <p:nvPr/>
        </p:nvSpPr>
        <p:spPr>
          <a:xfrm>
            <a:off x="2895600" y="152400"/>
            <a:ext cx="5410200" cy="5016758"/>
          </a:xfrm>
          <a:prstGeom prst="rect">
            <a:avLst/>
          </a:prstGeom>
        </p:spPr>
        <p:txBody>
          <a:bodyPr wrap="square">
            <a:spAutoFit/>
          </a:bodyPr>
          <a:lstStyle/>
          <a:p>
            <a:r>
              <a:rPr lang="en-US" sz="3200" b="1" dirty="0"/>
              <a:t>Absolute</a:t>
            </a:r>
            <a:r>
              <a:rPr lang="en-US" sz="3200" dirty="0"/>
              <a:t>: (W) </a:t>
            </a:r>
            <a:endParaRPr lang="en-US" sz="3200" dirty="0" smtClean="0"/>
          </a:p>
          <a:p>
            <a:r>
              <a:rPr lang="en-US" sz="3200" dirty="0"/>
              <a:t>	</a:t>
            </a:r>
            <a:r>
              <a:rPr lang="en-US" sz="3200" dirty="0" smtClean="0"/>
              <a:t>Something </a:t>
            </a:r>
            <a:r>
              <a:rPr lang="en-US" sz="3200" dirty="0"/>
              <a:t>regarded as the ultimate basis of all thought and being. free from qualification, condition, exception, or restriction; final and not liable to modification. Something that does not depends on anything else and is beyond human control.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984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76200"/>
            <a:ext cx="7620000" cy="1143000"/>
          </a:xfrm>
        </p:spPr>
        <p:txBody>
          <a:bodyPr/>
          <a:lstStyle/>
          <a:p>
            <a:r>
              <a:rPr lang="en-US" sz="7200" dirty="0" smtClean="0">
                <a:solidFill>
                  <a:srgbClr val="C00000"/>
                </a:solidFill>
              </a:rPr>
              <a:t>Our Beliefs:</a:t>
            </a:r>
            <a:endParaRPr lang="en-US" sz="7200" dirty="0">
              <a:solidFill>
                <a:srgbClr val="C00000"/>
              </a:solidFill>
            </a:endParaRPr>
          </a:p>
        </p:txBody>
      </p:sp>
      <p:sp>
        <p:nvSpPr>
          <p:cNvPr id="9" name="Content Placeholder 8"/>
          <p:cNvSpPr>
            <a:spLocks noGrp="1"/>
          </p:cNvSpPr>
          <p:nvPr>
            <p:ph idx="1"/>
          </p:nvPr>
        </p:nvSpPr>
        <p:spPr>
          <a:xfrm>
            <a:off x="228600" y="1066800"/>
            <a:ext cx="8077200" cy="5181600"/>
          </a:xfrm>
        </p:spPr>
        <p:txBody>
          <a:bodyPr>
            <a:normAutofit fontScale="77500" lnSpcReduction="20000"/>
          </a:bodyPr>
          <a:lstStyle/>
          <a:p>
            <a:r>
              <a:rPr lang="en-US" sz="4100" b="1" dirty="0" smtClean="0"/>
              <a:t>Facts;</a:t>
            </a:r>
          </a:p>
          <a:p>
            <a:r>
              <a:rPr lang="en-US" sz="4100" b="1" dirty="0" smtClean="0"/>
              <a:t>Personal Experiences;</a:t>
            </a:r>
          </a:p>
          <a:p>
            <a:r>
              <a:rPr lang="en-US" sz="4100" b="1" dirty="0" smtClean="0"/>
              <a:t>Experiences of Others that we Trust; </a:t>
            </a:r>
          </a:p>
          <a:p>
            <a:r>
              <a:rPr lang="en-US" sz="4100" b="1" dirty="0" smtClean="0"/>
              <a:t>  *Revelation.</a:t>
            </a:r>
          </a:p>
          <a:p>
            <a:endParaRPr lang="en-US" sz="3600" dirty="0"/>
          </a:p>
          <a:p>
            <a:pPr marL="114300" indent="0">
              <a:buNone/>
            </a:pPr>
            <a:r>
              <a:rPr lang="en-US" sz="3600" dirty="0" smtClean="0"/>
              <a:t>	“You </a:t>
            </a:r>
            <a:r>
              <a:rPr lang="en-US" sz="3600" dirty="0"/>
              <a:t>don't know God by intellectual conception. </a:t>
            </a:r>
            <a:r>
              <a:rPr lang="en-US" sz="3600" b="1" dirty="0"/>
              <a:t>You know God by faith, </a:t>
            </a:r>
            <a:r>
              <a:rPr lang="en-US" sz="3600" dirty="0"/>
              <a:t>is the only way you know how to believe God. Just, you can't explain it. No one can. It's not for you to. No, nobody can explain God. </a:t>
            </a:r>
            <a:r>
              <a:rPr lang="en-US" sz="3600" b="1" dirty="0"/>
              <a:t>God is without finding out by explanation</a:t>
            </a:r>
            <a:r>
              <a:rPr lang="en-US" sz="3600" dirty="0"/>
              <a:t>; you've got to believe Him; it wouldn't be a faith no more</a:t>
            </a:r>
            <a:r>
              <a:rPr lang="en-US" sz="3600" dirty="0" smtClean="0"/>
              <a:t>.“</a:t>
            </a:r>
          </a:p>
          <a:p>
            <a:pPr marL="114300" indent="0" algn="r">
              <a:buNone/>
            </a:pPr>
            <a:r>
              <a:rPr lang="en-US" sz="2900" b="1" dirty="0" smtClean="0"/>
              <a:t>INVESTMENTS </a:t>
            </a:r>
            <a:r>
              <a:rPr lang="en-US" sz="2900" b="1" dirty="0"/>
              <a:t>63-0803</a:t>
            </a:r>
          </a:p>
        </p:txBody>
      </p:sp>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13</a:t>
            </a:fld>
            <a:endParaRPr lang="en-US"/>
          </a:p>
        </p:txBody>
      </p:sp>
    </p:spTree>
    <p:extLst>
      <p:ext uri="{BB962C8B-B14F-4D97-AF65-F5344CB8AC3E}">
        <p14:creationId xmlns:p14="http://schemas.microsoft.com/office/powerpoint/2010/main" val="57820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14</a:t>
            </a:fld>
            <a:endParaRPr lang="en-US"/>
          </a:p>
        </p:txBody>
      </p:sp>
      <p:sp>
        <p:nvSpPr>
          <p:cNvPr id="5" name="Rectangle 4"/>
          <p:cNvSpPr/>
          <p:nvPr/>
        </p:nvSpPr>
        <p:spPr>
          <a:xfrm>
            <a:off x="228600" y="152400"/>
            <a:ext cx="8001000" cy="5447645"/>
          </a:xfrm>
          <a:prstGeom prst="rect">
            <a:avLst/>
          </a:prstGeom>
        </p:spPr>
        <p:txBody>
          <a:bodyPr wrap="square">
            <a:spAutoFit/>
          </a:bodyPr>
          <a:lstStyle/>
          <a:p>
            <a:r>
              <a:rPr lang="en-US" sz="4000" b="1" dirty="0"/>
              <a:t>SEVEN.CHURCH.AGES   </a:t>
            </a:r>
            <a:r>
              <a:rPr lang="en-US" sz="2800" b="1" dirty="0"/>
              <a:t> </a:t>
            </a:r>
            <a:endParaRPr lang="en-US" sz="2800" b="1" dirty="0" smtClean="0"/>
          </a:p>
          <a:p>
            <a:r>
              <a:rPr lang="en-US" sz="2800" b="1" dirty="0"/>
              <a:t>	</a:t>
            </a:r>
            <a:r>
              <a:rPr lang="en-US" sz="2800" dirty="0" smtClean="0"/>
              <a:t>135 That's </a:t>
            </a:r>
            <a:r>
              <a:rPr lang="en-US" sz="2800" dirty="0"/>
              <a:t>the way it is when you used to go to dances. I don't believe you'd to go now, surely not. But if you used to go, they'd to play up the hoop-up music… and things; get you in the spirit to dance. You get in the spirit of it. It's the spirit of the devil. Glad you said, "Amen," because it's the truth. I'll prove it by the Bible. Say, "Well, I don't believe it, brother." </a:t>
            </a:r>
            <a:r>
              <a:rPr lang="en-US" sz="2800" b="1" dirty="0"/>
              <a:t>Well, you, it </a:t>
            </a:r>
            <a:r>
              <a:rPr lang="en-US" sz="2800" b="1" dirty="0" err="1"/>
              <a:t>ain't</a:t>
            </a:r>
            <a:r>
              <a:rPr lang="en-US" sz="2800" b="1" dirty="0"/>
              <a:t> what you say, or what I think; it's what God's Word says. That's what settles it. That's the final Word</a:t>
            </a:r>
            <a:r>
              <a:rPr lang="en-US" sz="2800" b="1" dirty="0" smtClean="0"/>
              <a:t>.</a:t>
            </a:r>
          </a:p>
          <a:p>
            <a:pPr algn="r"/>
            <a:r>
              <a:rPr lang="en-US" sz="2800" dirty="0"/>
              <a:t>54-0512</a:t>
            </a:r>
          </a:p>
        </p:txBody>
      </p:sp>
    </p:spTree>
    <p:extLst>
      <p:ext uri="{BB962C8B-B14F-4D97-AF65-F5344CB8AC3E}">
        <p14:creationId xmlns:p14="http://schemas.microsoft.com/office/powerpoint/2010/main" val="889610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15</a:t>
            </a:fld>
            <a:endParaRPr lang="en-US"/>
          </a:p>
        </p:txBody>
      </p:sp>
      <p:sp>
        <p:nvSpPr>
          <p:cNvPr id="5" name="Rectangle 4"/>
          <p:cNvSpPr/>
          <p:nvPr/>
        </p:nvSpPr>
        <p:spPr>
          <a:xfrm>
            <a:off x="152400" y="152400"/>
            <a:ext cx="8305800" cy="5016758"/>
          </a:xfrm>
          <a:prstGeom prst="rect">
            <a:avLst/>
          </a:prstGeom>
        </p:spPr>
        <p:txBody>
          <a:bodyPr wrap="square">
            <a:spAutoFit/>
          </a:bodyPr>
          <a:lstStyle/>
          <a:p>
            <a:r>
              <a:rPr lang="en-US" sz="4000" b="1" dirty="0" err="1" smtClean="0"/>
              <a:t>Yoism</a:t>
            </a:r>
            <a:endParaRPr lang="en-US" sz="4000" b="1" dirty="0" smtClean="0"/>
          </a:p>
          <a:p>
            <a:r>
              <a:rPr lang="en-US" sz="2800" dirty="0" smtClean="0"/>
              <a:t>	Open-source </a:t>
            </a:r>
            <a:r>
              <a:rPr lang="en-US" sz="2800" dirty="0"/>
              <a:t>religions attempt to </a:t>
            </a:r>
            <a:endParaRPr lang="en-US" sz="2800" dirty="0" smtClean="0"/>
          </a:p>
          <a:p>
            <a:r>
              <a:rPr lang="en-US" sz="2800" dirty="0" smtClean="0"/>
              <a:t>employ </a:t>
            </a:r>
            <a:r>
              <a:rPr lang="en-US" sz="2800" dirty="0"/>
              <a:t>open-source methodologies in </a:t>
            </a:r>
            <a:endParaRPr lang="en-US" sz="2800" dirty="0" smtClean="0"/>
          </a:p>
          <a:p>
            <a:r>
              <a:rPr lang="en-US" sz="2800" dirty="0" smtClean="0"/>
              <a:t>the </a:t>
            </a:r>
            <a:r>
              <a:rPr lang="en-US" sz="2800" dirty="0"/>
              <a:t>creation of religious belief systems</a:t>
            </a:r>
            <a:r>
              <a:rPr lang="en-US" sz="2800" dirty="0" smtClean="0"/>
              <a:t>.</a:t>
            </a:r>
          </a:p>
          <a:p>
            <a:r>
              <a:rPr lang="en-US" sz="2800" dirty="0" smtClean="0"/>
              <a:t>They </a:t>
            </a:r>
            <a:r>
              <a:rPr lang="en-US" sz="2800" dirty="0"/>
              <a:t>develop their systems of beliefs </a:t>
            </a:r>
            <a:endParaRPr lang="en-US" sz="2800" dirty="0" smtClean="0"/>
          </a:p>
          <a:p>
            <a:r>
              <a:rPr lang="en-US" sz="2800" dirty="0" smtClean="0"/>
              <a:t>through </a:t>
            </a:r>
            <a:r>
              <a:rPr lang="en-US" sz="2800" b="1" dirty="0"/>
              <a:t>a continuous process of </a:t>
            </a:r>
            <a:r>
              <a:rPr lang="en-US" sz="2800" b="1" dirty="0" smtClean="0"/>
              <a:t>refine-</a:t>
            </a:r>
          </a:p>
          <a:p>
            <a:r>
              <a:rPr lang="en-US" sz="2800" b="1" dirty="0" err="1" smtClean="0"/>
              <a:t>ment</a:t>
            </a:r>
            <a:r>
              <a:rPr lang="en-US" sz="2800" b="1" dirty="0" smtClean="0"/>
              <a:t> </a:t>
            </a:r>
            <a:r>
              <a:rPr lang="en-US" sz="2800" b="1" dirty="0"/>
              <a:t>and dialogue among the believers themselves. </a:t>
            </a:r>
            <a:r>
              <a:rPr lang="en-US" sz="2800" dirty="0"/>
              <a:t>In comparison to traditional religions - which are considered authoritarian, hierarchical, and </a:t>
            </a:r>
            <a:r>
              <a:rPr lang="en-US" sz="2800" dirty="0" smtClean="0"/>
              <a:t>change-resistant, they </a:t>
            </a:r>
            <a:r>
              <a:rPr lang="en-US" sz="2800" dirty="0"/>
              <a:t>emphasize participation, self-determination, decentralization, and evolution.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5750"/>
            <a:ext cx="24574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08985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16</a:t>
            </a:fld>
            <a:endParaRPr lang="en-US"/>
          </a:p>
        </p:txBody>
      </p:sp>
      <p:sp>
        <p:nvSpPr>
          <p:cNvPr id="5" name="Rectangle 4"/>
          <p:cNvSpPr/>
          <p:nvPr/>
        </p:nvSpPr>
        <p:spPr>
          <a:xfrm>
            <a:off x="3276600" y="217944"/>
            <a:ext cx="5105400" cy="3046988"/>
          </a:xfrm>
          <a:prstGeom prst="rect">
            <a:avLst/>
          </a:prstGeom>
          <a:solidFill>
            <a:schemeClr val="accent1"/>
          </a:solidFill>
        </p:spPr>
        <p:txBody>
          <a:bodyPr wrap="square">
            <a:spAutoFit/>
          </a:bodyPr>
          <a:lstStyle/>
          <a:p>
            <a:pPr algn="ctr"/>
            <a:r>
              <a:rPr lang="en-US" sz="3200" dirty="0"/>
              <a:t>A </a:t>
            </a:r>
            <a:r>
              <a:rPr lang="en-US" sz="3200" b="1" dirty="0"/>
              <a:t>community</a:t>
            </a:r>
            <a:r>
              <a:rPr lang="en-US" sz="3200" dirty="0"/>
              <a:t> of </a:t>
            </a:r>
            <a:r>
              <a:rPr lang="en-US" sz="3200" b="1" dirty="0"/>
              <a:t>individuals</a:t>
            </a:r>
            <a:r>
              <a:rPr lang="en-US" sz="3200" dirty="0"/>
              <a:t> </a:t>
            </a:r>
            <a:r>
              <a:rPr lang="en-US" sz="3200" i="1" dirty="0" smtClean="0"/>
              <a:t>united </a:t>
            </a:r>
            <a:r>
              <a:rPr lang="en-US" sz="3200" dirty="0" smtClean="0"/>
              <a:t>by </a:t>
            </a:r>
            <a:r>
              <a:rPr lang="en-US" sz="3200" dirty="0"/>
              <a:t>a shared vision of </a:t>
            </a:r>
            <a:r>
              <a:rPr lang="en-US" sz="3200" i="1" dirty="0"/>
              <a:t>human possibility</a:t>
            </a:r>
            <a:r>
              <a:rPr lang="en-US" sz="3200" dirty="0"/>
              <a:t>.</a:t>
            </a:r>
            <a:br>
              <a:rPr lang="en-US" sz="3200" dirty="0"/>
            </a:br>
            <a:r>
              <a:rPr lang="en-US" sz="3200" b="1" dirty="0"/>
              <a:t>Together, we can create Heaven on Earth.</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24574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429000"/>
            <a:ext cx="7848600" cy="3539430"/>
          </a:xfrm>
          <a:prstGeom prst="rect">
            <a:avLst/>
          </a:prstGeom>
          <a:noFill/>
        </p:spPr>
        <p:txBody>
          <a:bodyPr wrap="square" rtlCol="0">
            <a:spAutoFit/>
          </a:bodyPr>
          <a:lstStyle/>
          <a:p>
            <a:r>
              <a:rPr lang="en-US" sz="4000" b="1" dirty="0" smtClean="0"/>
              <a:t>Contributors:</a:t>
            </a:r>
          </a:p>
          <a:p>
            <a:r>
              <a:rPr lang="en-US" sz="3200" dirty="0" smtClean="0"/>
              <a:t>Charlie Chaplin, Bob Marley, Michael J. Fox</a:t>
            </a:r>
          </a:p>
          <a:p>
            <a:r>
              <a:rPr lang="en-US" sz="3200" dirty="0" smtClean="0"/>
              <a:t>Albert Einstein, Bob Dylan, Kurt Vonnegut</a:t>
            </a:r>
          </a:p>
          <a:p>
            <a:r>
              <a:rPr lang="en-US" sz="3200" dirty="0" smtClean="0"/>
              <a:t>Al Gore, George Carlin, Richard Dawkins, Cat Stephens, etc.</a:t>
            </a:r>
          </a:p>
          <a:p>
            <a:endParaRPr lang="en-US" sz="2800" dirty="0" smtClean="0"/>
          </a:p>
          <a:p>
            <a:endParaRPr lang="en-US" sz="2800" dirty="0"/>
          </a:p>
        </p:txBody>
      </p:sp>
    </p:spTree>
    <p:extLst>
      <p:ext uri="{BB962C8B-B14F-4D97-AF65-F5344CB8AC3E}">
        <p14:creationId xmlns:p14="http://schemas.microsoft.com/office/powerpoint/2010/main" val="846015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17</a:t>
            </a:fld>
            <a:endParaRPr lang="en-US"/>
          </a:p>
        </p:txBody>
      </p:sp>
      <p:sp>
        <p:nvSpPr>
          <p:cNvPr id="5" name="AutoShape 2" descr="data:image/jpeg;base64,/9j/4AAQSkZJRgABAQAAAQABAAD/2wCEAAkGBhQREBUSEBQWERQUEBQVFBgQFRAQEBQVFBUVFBUQFRQXGyYeFxkjGRgSHy8gIycpLCwtFR4xNTIqNSYrLCkBCQoKDgwOGg8PGiwkHyUtKSkpKiksKSopKS0pKSkpKSkpKSwsLiksLCwsLCwsLCwsLCwsKSksLCktLSkpKSksKf/AABEIAMIBAwMBIgACEQEDEQH/xAAcAAEAAQUBAQAAAAAAAAAAAAAABwEDBAUGCAL/xABHEAACAQICBgcDCAYIBwAAAAABAgADEQQhBQYHEjFxEyJBUWGBkTKhsRQjQlJicpLwM4KDorLBJDRDY3Oz0eEIFRdTVHTS/8QAGwEBAAIDAQEAAAAAAAAAAAAAAAMEAQIFBgf/xAAtEQACAgEEAQIEBQUAAAAAAAAAAQIDEQQSITEFQVETInGBMmGRsfAGFCNC0f/aAAwDAQACEQMRAD8AnGIiAIiIAiIgCIiAIiIAiJQmAVlLzjtbdo1LBk0qY6esOKg2RD/eN3/ZGfKRtpLaDjqxua5pD6tACmB5+175o5pFO7WV1PD5ZPV5WefMHr3j6RuuJqN4Vd2qp/ECfQztdW9sKuwTHIKR4dJTuaXN1Oa8xccoU0zFetrm8dEnRLdGsHUMpDKwuCCCCDwII4iXJuXRERAEREAREQBERAEREAREQBERAEREAREQBERAEREAREQBERAKGR7tF19NC+FwrfPFfnHH9kD2D7ZHoOYm+151qGBwxZbGq91pKfrdrn7KjP0HbILZi7FnJZmJZmbMsSblj5yOcsHN12q+Gtke2UC+ff3k9pJlN2/KXgl8hMj5HYXlVyPPZbZglZYZeMy3WxmLfjNos3izu9k+tzUq4wdVr0qt+iv9Cpx3R9lrHLvt3mTKJ5eoV2pulRMmpurjmp3h8J6ew9UMoYcGAI5EXlmDyj0Ohsc4YfoXIiJuXxERAEREAREQBERAEREAREQBERAEREAREQBERAEREAT5qPYEnIDM34Ad8+pw21TWPoML0CG1TEXXLiKYt0h87hf1j3TDeDSyari5MjfXHWE47GNUFzTU7lEfYB9q3exufTumx1d1GrYjrBbL3t1UHhftPKZezbVEYlzWqj5tCMuG8fq/6/7yRtZtZaOjaG8yk9UinTpgAtu8fBVGVychccSQDCo7uWcinS/3D+LZ0zn6WzGy/pQD4U8vXenMazaq1MNmwBBvusnsm2ZFuw+E6vZvtNGlmrIaPQNR3Dk/SKyuWAz3RYgju7Zuta8G1ekaVMbzErbOwFmF2v4C/rNnUscFm7Q17HsXJBNW7C4BtyMxSLCS/wD9NGCW6Vb24bp3eV7390j/AFq1dfDOQ67pHHtBB+kD2iRbWvQ5E9NZUvmXBohTupnpHQX9Vo/4FL+BZ50prcFRmTYDmch/KelMLS3EVRwVQvoLSWs6PjV+Jl2IiSnXEREAREQBERAEREAREQBERAEREAREQBERAEREAREQD5qNYXOXPhPPmt+nvlmMqVQboDuUv8NCQD5m7eclPajrB8mwTIhtUrnol7wpHzjfhy5sJCiJIrH6HH8jd1BfcmPZRjFOFNMe0rBj32IA+IPrNRth1Tx2LamcCoqoafR1F3kRls5YN1iAVN8/uicdq7p98JUDobfwkHip5/nhJT0VtHw9QDpL027RYsvkRn7ohNYwyXR6qGxQk8NGFsv1D/5ThXNUhsRWKtVK5qoUHdpKe212JPe3gJ1uAXeu57TYch2+vwnMad2g0QhWkHY9+7ZfK+funT4CslWgppNdGpjdYZ8Rx5g++SKSfTL0bYTeIs5dNq2FOkRgLOGZt1Kp3ehZzeyjO9icg1rE27CDMnX7RQrYdsusq3HL6Q9M/KRFoDZvpBtMUjiKLIlCvTd6x/RMlEgruN9ItugADhfO1jJu0/iAEctw6N7/AITM4yLoqUGmQpqfgTW0hh6X9+Gb7tLrn+GehxIi2RaM38biMRbKmpRfvVGubfqr+9JemkFwVtDDbXn3ERE3LwiIgCIiAIiIAiIgCIiAIiIAiIgCIiAIiIAiIgCUJlZp9bdM/JMHVrdqpZL9rt1UH4iIMSeFlkP7StN/KtIMqm9OhekvdcH5xvxZfqic6ktJc5nMk3JPE+MvKLkDxlSTyeUvsdk3I3WhcILZgNfKxzBmwwGBppWKqLC4vck2yByvwGcroynuqJh6UrGlUL8VIG9b6J4X5cJVbbJoLZBM6XTuBpqoKcbSxq7rb8gFn61F34XsUa2bLz7R4TnTrIlszfLnNDpHHGpl2Xvbum9SkpZJJXfOpw4J5wmvWEqC4qAeByPKcVr3rkjIyUW9rISLqq24E+pl3R+DatWp0V9qpUVB+sQL+XGXt76LEtVOyO33Jx2U6J6HRyMRZq7NWN+NmsqfuhT5zs5awmHFOmqLkqKFXkosPcJdm6WDrwjtioiIiZNxERAEREAREQBERAEREAREQBERAEREAREQBERAEi7bRpbq0MMD7TGq/JeqgPmX9JKBkBbRNJdPpOub3WmRSX9mOt++Xmk3hFLWz2VP8zQ05fwyXcc5ZQTNwQ60qy6PNds6KkLJyE1ejdHYrEYJsYENSnUxFUIEBZwikKHKjipO8Lj6vjLunsSaeDrOOIpMBzPVHxnJasbX8dgqaUQadaig3VSqgG6O5XSzet5imtSTydujTxtraZk1Cgqmky7tRRdgQVK5Aje7jmPWU3R2TEwOPbFV8TjHFmr1SbDMKCd7dB7QBuDymSzZSRrDwihqK1XZsi+i12zsNkujOm0kHIuKFNqn6x+bX+InynHKMpLWxHAWo165+nVWmOVNd4+9x6SSPZPpI7rV+RJolZSY+K0jTpFRUdULturvsF3j3C8mO+ZMSgaVgCIiAIiIAiIgCIiAIiIAiIgCIiAIiIAiIgCIiAWMbiRTpvUbgiMx5KCT8J5nasajs7cXZnPNiWPxk9bRsZ0WjMQRkWp9GP2rCn8CZAdORWM4/kpdRLwMzdHZuJrwc5stHCxuZWn0cR8NGXrLTNTC1aa5kpkB2kEG3ukR06JZgoBJJsLSXsRXtNLiKa7xcIoYnNlVVY343IEUT2po61OtVKaayYmAwfRUVTuGfiTx/PhFThL54THq8JIuyim7JZ9Wy27WEnvZhhRS0XRJy3w9Q3y9tjY+lpBVPBl7cZ0tXWTEmitA1CKSU1QIgCqVUAAG2Z4ds3UlE9LovE6qMXY4Pr+cdkz4/WrC0P0lemPAMHf8K3MjzXLWvAYoEinVNUKVSoNxR22DIWzW/hecIDn7I453zMVVueoL+J9n/eYdmeC3PQaxyUHDv+c+x3mqG000QtHF3emLBaguzoO5xxdfHiPGdpR2h4FjYV7feSso9Ssgp6Ldp91h6SlRyBa2fjmB6zKm8YJ5+K1lW2OE8+3p9T0dg9MUav6OrTf7rqT6XvM288z06rDgfTL3cJv9C6+YrC+y3SJ2pV3nXyzuvl6TZWe5iWg1UJ7JQ+66J5icdqztJw+KIR/6PVP0ah6rH7D8DyNjOvBkpBZVOqW2awz6iIgjEREAREQBERAEREAREQBERAEREAj/AGz4rdwNNP8AuYlPRFd/iFkPLwkmbcK/9UTxrP6Cmo+JkZXykE+zg695tL2HW82NPLOYWGl56uVpXlyzkSfzH1VqEzFqnMS6WlknOZisG9cZTlhdhxlaZGG0ffNpcwtG+ZmypU4yfUfEeFr0cFZasz/b6FlaNoNGZopT6FCa5O/8Q1y4XwmWujGte03mgtA1K7fNre3FmyROfefATrk1BBHXrOT9kKqjyN5vGDl0Ub/IV1PDZFVah3yxU0e9r7ptO20pqy1CuqEdLvfo90e34W7CMpuBqNWqL1npp9mzNbm0yoy9jZ+Rrik88MikpKWnX6x6n1aHWZRbsZM1Pge485y5pzHK7L9N0Lo7osxKlK86/VDaVVwjLSxRatQyAJu1WmO8H6S+HHu7pzBSfL4e83jPBpqNPXfHbNHozCYtaqLUpsGVgCpU3BB7QZfkSbKtYmpVvkVU3SpdqN/ouLlqY8GAJ5jxktAyynlZPE6mh0WOD+30KxETJXEREAREQBERAEREAREQBKGVlDAIc21Vf6XQXuwzH8VQ/wDzOAPCdzto/r1L/wBUf5lScNfKQT7PPax5tZlUjlPuWafCXlkLOZJFGlpRmJdaWEbr+Uykd7+nKVbr4KXpl/ojb4YZTPpTW4d5m0qk0Z9WmjY0ad5sMJo01qiUU4ucz9VRmWM12Fqzt9RMODVq1D9RVXvsSS3vAmYLMsHL1Vrqg5I3uIrUNHYNqjdSlSS7HLeY3t5sxIHMzmdRNqtPSeLq4ZaZplE36bb28KiAqrXFhYgsOYvLe3LR1atokjDqz7lem9RUBLGmN4GwGZsxQ+XhOS/4f9Ta1OrUx1dGpqaRpUg4Ks28ys1QA57oCgX7bnul48o228smp8MpYMVBZb7pPEXte05DX/abR0UaavTas9Qb26jBCEuV3rkEXuDllwM7Hfzt4SHNu+o2IxNSji8LTavu0uhqJTBd1szOrhRmR1mBtwsO+DBKGh9K0NIYRK1L5yjWQ5MM+JDIw7CCCD4iRNrlob5Jit3ij+yT7vO1weU7XY5q9WwWjFp4kFHeq9QI3tIrboCkdhyJt9qanbBY9CRxDefHL+cjsSaOt4m2Ub1BdM4kJMijSExOkl1MTaU2eskmXMRU6F0rJk1OorjmhDfyk+YeqGUMODKCORFxPOukcZdbSfNWjfB4cn/xqP8AlrLNGccnnPMwxsl9UbOIiTnAEREAREQBERAEREAREQBERAIf234a1fDVOxqVRPNWVgP3jI7Q5SZ9smijVwAqqLnD1Q579xuo/wAVPlITpGQzXJw9dDE8mXRaXCZjo1jLu9ImjlyXJcBmKzWa/jL29LNZfjMxR2/6fuVOug368fqZ9GpM2lVmloVrZTPp1JrKOD62+UbejWnU6oafFGrZuDZH8/ntnFU6svrVmieHkp36dWxcWTzSxKuAVIIPcZrNOaxJhlA9uo3sqD+8T2CRThNYK1PJKht3G5+BB9Z9YbTJqVS1Q7zXHG/Cwta55yw7eODgx8TKMszeUb3E6yYtanSh7ZW3d0dHa97W4+d7zq9X9ckxC2qgU6gFyL9Vh9ZSfLLiJxmO0gKigCc3jMdYhBxDXyJBt2jKRxsaZZloYXQxjayYNJ60UaSklh5ESJtadNnGVgR7CcPG35PqZbbDqcyL8yT8TMesABlMStcizotBDTy3ZyzXuZj1K9p94h7TBdrzMFk7DZVyWNhxOQ5memtG4fo6NOn9Ski/hUD+UgHUPRPynSFFLXVX6R/u0+t7zujznocCWYrCPLeZszKMPbkrERNjhCIiAIiIAiIgCIiAIiIAiIgFjG4RatNqdQbyOjIwParCxHoTPNOsGhXwOKqYapc7pujH6dM5o/p7wR2T07OO2iajjSFC6WXEU7mkxyDDtose49h7DzM1ksle+n4kcEELUmQDNfiFam7JUUo6MVZWFmVhxBE+1xEhaODOlozHeUd7jymI9e4nyKuUYFUXCSku0X1MyaFfsM12FqFnCAFizAKFBZix4AAcb90yTlkfz4TZrJ9U8Z5COorW78XqbNKsvpXmpp1iJfXEiROJ2MpnWaF1cq4um70St0YLusSC2V8mtYefrNdpPQmIpG7UqiMMr7pZGHdvLce+dJsq0ovSvQLWLWdPEgWYc7EHykoNhye0ehv6gySME0ed1fkLdPdKDSa9Dz6mLxDZLTcnwRyfQCbjQ+o+MrG7J0QPFq56P0X2j6SZWwR7Db1/1lhsCe0+lhNvhopy8vZ/rFfv/wAIt1i0UMJUWn0nSXpBid0KAd5gQBc5Zds53FYoWmbrtpxa2LfojvIgCKeIbd4sPDeLe6c1UrEyFwzLg9Fpdypi7O8cn1WrXMtXnyTOz2eaitjagq1gRhkbO9x0pH9mvh3ny48J1HBrfqY1xcpdHabI9WjRoHE1BZ64G5fiKQzB/WOfILJDnxTphQAMgBYWyAA4CfckPGXWyum5y9RERBEIiIAiIgCIiAIiIAiIgCIiAJQysQDi9e9m1LSI6RSKOIAstQC6uBwSoBxHjxHjwkJ6b1RxeCYjEUWCg5OgNSi3iHGXrYz0+RG7NXHJDOmMzyM2JHePUTbaC1VxeNYDDUXYHi7DcpDxNQ5el56abRlIm5pIT3lEv62mQFmNpGtNFHEah7MKWjx0tQitiSPbsdyncZrTBz5scz4DKNdNmNPFk1qBFGuczl81UPe4Hst9oeYM7m0TbBbrbreY8HmjTermIwbbuIptTzyY50m+7UGR5cZrrz1JVoKwKsAwPEMAQfAg5GcvpLZhgaxJ6HomPbQY0/3c190w0diny048SWSB8PimpsHQlWUgqVNiCO0Gd/orbLWRQuIpLWsPaVujc8xYg+VpuMVsSpk/NYl18KiJU94KzXPsRq/RxNM86bj4EzGCe3Xae9f5YmVU22Jbq4Zr+NRQPcs5bWPaVicWppi1CmcitK92HcznMjwFpvk2J1u3EUvJKh/nMzDbER/aYo/s6QHvZj8JnDIY3aSt7ox5+7Iqzl7B6PeqwSkjVHPBUBZvQSbNH7I8FTzcVK5/vHIX8KWnVaP0TSoLu0aaUl7kVV9bcY2mbPKZ6RF2qeyBmIqY87o4ikhux8KjjgPBfUSV8LhVpqERQiqAFCgBQBwAAl0CVmxy7tRO55mxERBAIiIAiIgCIiAIiIAiIgCIiAIiIAiIgCIiAIiIAiIgCIiAUiIgFZQxEArERAEREAREQBERAEREAREQBERAP//Z"/>
          <p:cNvSpPr>
            <a:spLocks noChangeAspect="1" noChangeArrowheads="1"/>
          </p:cNvSpPr>
          <p:nvPr/>
        </p:nvSpPr>
        <p:spPr bwMode="auto">
          <a:xfrm>
            <a:off x="63500" y="-676275"/>
            <a:ext cx="1838325"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5516251" cy="413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639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18</a:t>
            </a:fld>
            <a:endParaRPr lang="en-US"/>
          </a:p>
        </p:txBody>
      </p:sp>
      <p:sp>
        <p:nvSpPr>
          <p:cNvPr id="5" name="Rectangle 4"/>
          <p:cNvSpPr/>
          <p:nvPr/>
        </p:nvSpPr>
        <p:spPr>
          <a:xfrm>
            <a:off x="152400" y="76200"/>
            <a:ext cx="8229600" cy="6309420"/>
          </a:xfrm>
          <a:prstGeom prst="rect">
            <a:avLst/>
          </a:prstGeom>
        </p:spPr>
        <p:txBody>
          <a:bodyPr wrap="square">
            <a:spAutoFit/>
          </a:bodyPr>
          <a:lstStyle/>
          <a:p>
            <a:r>
              <a:rPr lang="en-US" sz="4000" b="1" dirty="0"/>
              <a:t>NBC </a:t>
            </a:r>
            <a:r>
              <a:rPr lang="en-US" sz="4000" b="1" dirty="0" smtClean="0"/>
              <a:t>Controversy</a:t>
            </a:r>
            <a:endParaRPr lang="en-US" sz="4000" b="1" dirty="0"/>
          </a:p>
          <a:p>
            <a:r>
              <a:rPr lang="en-US" sz="2800" dirty="0"/>
              <a:t> </a:t>
            </a:r>
            <a:r>
              <a:rPr lang="en-US" sz="2800" dirty="0" smtClean="0"/>
              <a:t>	When </a:t>
            </a:r>
            <a:r>
              <a:rPr lang="en-US" sz="2800" dirty="0"/>
              <a:t>the show aired on NBC network television in September 2006, </a:t>
            </a:r>
            <a:r>
              <a:rPr lang="en-US" sz="2800" dirty="0" err="1"/>
              <a:t>VeggieTales</a:t>
            </a:r>
            <a:r>
              <a:rPr lang="en-US" sz="2800" dirty="0"/>
              <a:t> episodes were </a:t>
            </a:r>
            <a:r>
              <a:rPr lang="en-US" sz="2800" b="1" dirty="0"/>
              <a:t>edited to remove most references to God</a:t>
            </a:r>
            <a:r>
              <a:rPr lang="en-US" sz="2800" dirty="0"/>
              <a:t>, at the request of the NBC network's standards and practices department. </a:t>
            </a:r>
            <a:r>
              <a:rPr lang="en-US" sz="2800" dirty="0" smtClean="0"/>
              <a:t>Notable </a:t>
            </a:r>
            <a:r>
              <a:rPr lang="en-US" sz="2800" dirty="0"/>
              <a:t>was the removal of the program's signature sign-off message</a:t>
            </a:r>
            <a:r>
              <a:rPr lang="en-US" sz="2800" i="1" dirty="0"/>
              <a:t>: </a:t>
            </a:r>
            <a:r>
              <a:rPr lang="en-US" sz="2800" b="1" i="1" dirty="0"/>
              <a:t>"Remember kids, God made you special and He loves you very much." </a:t>
            </a:r>
            <a:r>
              <a:rPr lang="en-US" sz="2800" dirty="0"/>
              <a:t>Despite this, Bob and Larry would always say "Goodbye!" at the end</a:t>
            </a:r>
            <a:r>
              <a:rPr lang="en-US" sz="2800" dirty="0" smtClean="0"/>
              <a:t>. </a:t>
            </a:r>
            <a:r>
              <a:rPr lang="en-US" sz="2800" dirty="0" smtClean="0"/>
              <a:t>NBC's </a:t>
            </a:r>
            <a:r>
              <a:rPr lang="en-US" sz="2800" dirty="0"/>
              <a:t>wish </a:t>
            </a:r>
            <a:r>
              <a:rPr lang="en-US" sz="2800" dirty="0" smtClean="0"/>
              <a:t>was to </a:t>
            </a:r>
            <a:r>
              <a:rPr lang="en-US" sz="2800" dirty="0"/>
              <a:t>remain religiously neutral, and said, </a:t>
            </a:r>
            <a:r>
              <a:rPr lang="en-US" sz="2800" b="1" dirty="0"/>
              <a:t>"</a:t>
            </a:r>
            <a:r>
              <a:rPr lang="en-US" sz="2800" b="1" dirty="0" err="1"/>
              <a:t>VeggieTales</a:t>
            </a:r>
            <a:r>
              <a:rPr lang="en-US" sz="2800" b="1" dirty="0"/>
              <a:t> is religious, NBC is not. I want to focus people more on 'Isn't it cool that Bob and Larry are on television</a:t>
            </a:r>
            <a:r>
              <a:rPr lang="en-US" sz="2800" b="1" dirty="0" smtClean="0"/>
              <a:t>.'"</a:t>
            </a:r>
            <a:endParaRPr lang="en-US" sz="2800" dirty="0"/>
          </a:p>
        </p:txBody>
      </p:sp>
    </p:spTree>
    <p:extLst>
      <p:ext uri="{BB962C8B-B14F-4D97-AF65-F5344CB8AC3E}">
        <p14:creationId xmlns:p14="http://schemas.microsoft.com/office/powerpoint/2010/main" val="49389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19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086600" cy="477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6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8000">
              <a:schemeClr val="accent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
            <a:ext cx="7772400" cy="1470025"/>
          </a:xfrm>
        </p:spPr>
        <p:txBody>
          <a:bodyPr/>
          <a:lstStyle/>
          <a:p>
            <a:r>
              <a:rPr lang="en-US" sz="8000" dirty="0" smtClean="0">
                <a:solidFill>
                  <a:schemeClr val="bg1"/>
                </a:solidFill>
                <a:latin typeface="Tw Cen MT Condensed" pitchFamily="34" charset="0"/>
              </a:rPr>
              <a:t>The Present Truth 3</a:t>
            </a:r>
            <a:endParaRPr lang="en-US" sz="8000" dirty="0">
              <a:solidFill>
                <a:schemeClr val="bg1"/>
              </a:solidFill>
              <a:latin typeface="Tw Cen MT Condensed" pitchFamily="34" charset="0"/>
            </a:endParaRPr>
          </a:p>
        </p:txBody>
      </p:sp>
      <p:sp>
        <p:nvSpPr>
          <p:cNvPr id="2" name="Rectangle 1"/>
          <p:cNvSpPr/>
          <p:nvPr/>
        </p:nvSpPr>
        <p:spPr>
          <a:xfrm>
            <a:off x="381000" y="1600200"/>
            <a:ext cx="3962400" cy="2677656"/>
          </a:xfrm>
          <a:prstGeom prst="rect">
            <a:avLst/>
          </a:prstGeom>
        </p:spPr>
        <p:txBody>
          <a:bodyPr wrap="square">
            <a:spAutoFit/>
          </a:bodyPr>
          <a:lstStyle/>
          <a:p>
            <a:r>
              <a:rPr lang="en-US" sz="2400" i="1" dirty="0"/>
              <a:t>	12 Wherefore I will not be negligent to put you always in remembrance of these things, though ye know them, and be established in the present truth. </a:t>
            </a:r>
            <a:endParaRPr lang="en-US" sz="2400" i="1" dirty="0" smtClean="0"/>
          </a:p>
          <a:p>
            <a:pPr algn="r"/>
            <a:r>
              <a:rPr lang="en-US" sz="1600" i="1" dirty="0">
                <a:latin typeface="Cambria" pitchFamily="18" charset="0"/>
                <a:ea typeface="Calibri" pitchFamily="34" charset="0"/>
                <a:cs typeface="Times New Roman" pitchFamily="18" charset="0"/>
              </a:rPr>
              <a:t>	</a:t>
            </a:r>
            <a:r>
              <a:rPr lang="en-US" b="1" dirty="0"/>
              <a:t>II PETER </a:t>
            </a:r>
            <a:r>
              <a:rPr lang="en-US" b="1" dirty="0" smtClean="0"/>
              <a:t>1:10-12</a:t>
            </a:r>
            <a:endParaRPr lang="en-US" b="1" dirty="0"/>
          </a:p>
        </p:txBody>
      </p:sp>
      <p:sp>
        <p:nvSpPr>
          <p:cNvPr id="3" name="Subtitle 2"/>
          <p:cNvSpPr>
            <a:spLocks noGrp="1"/>
          </p:cNvSpPr>
          <p:nvPr>
            <p:ph type="subTitle" idx="1"/>
          </p:nvPr>
        </p:nvSpPr>
        <p:spPr>
          <a:xfrm>
            <a:off x="1028700" y="4800600"/>
            <a:ext cx="7200900" cy="1066800"/>
          </a:xfrm>
        </p:spPr>
        <p:txBody>
          <a:bodyPr>
            <a:noAutofit/>
          </a:bodyPr>
          <a:lstStyle/>
          <a:p>
            <a:r>
              <a:rPr lang="en-US" sz="3600" b="1" i="1" dirty="0" smtClean="0">
                <a:solidFill>
                  <a:schemeClr val="accent2">
                    <a:lumMod val="50000"/>
                  </a:schemeClr>
                </a:solidFill>
              </a:rPr>
              <a:t>Responding to </a:t>
            </a:r>
          </a:p>
          <a:p>
            <a:r>
              <a:rPr lang="en-US" sz="3600" b="1" i="1" dirty="0" smtClean="0">
                <a:solidFill>
                  <a:schemeClr val="accent2">
                    <a:lumMod val="50000"/>
                  </a:schemeClr>
                </a:solidFill>
              </a:rPr>
              <a:t>Controversy with </a:t>
            </a:r>
            <a:r>
              <a:rPr lang="en-US" sz="3600" b="1" i="1" dirty="0">
                <a:solidFill>
                  <a:schemeClr val="accent2">
                    <a:lumMod val="50000"/>
                  </a:schemeClr>
                </a:solidFill>
              </a:rPr>
              <a:t>B</a:t>
            </a:r>
            <a:r>
              <a:rPr lang="en-US" sz="3600" b="1" i="1" dirty="0" smtClean="0">
                <a:solidFill>
                  <a:schemeClr val="accent2">
                    <a:lumMod val="50000"/>
                  </a:schemeClr>
                </a:solidFill>
              </a:rPr>
              <a:t>iblical Truth</a:t>
            </a:r>
            <a:endParaRPr lang="en-US" sz="3600" b="1" i="1" dirty="0">
              <a:solidFill>
                <a:schemeClr val="accent2">
                  <a:lumMod val="50000"/>
                </a:schemeClr>
              </a:solidFill>
            </a:endParaRPr>
          </a:p>
        </p:txBody>
      </p:sp>
      <p:pic>
        <p:nvPicPr>
          <p:cNvPr id="1026" name="Picture 2" descr="http://www.presenttruthmag.com/7dayadventist/1844/open_bib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475"/>
          <a:stretch/>
        </p:blipFill>
        <p:spPr bwMode="auto">
          <a:xfrm>
            <a:off x="4343400" y="1600200"/>
            <a:ext cx="4114800" cy="3685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920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20</a:t>
            </a:fld>
            <a:endParaRPr lang="en-US"/>
          </a:p>
        </p:txBody>
      </p:sp>
      <p:sp>
        <p:nvSpPr>
          <p:cNvPr id="5" name="Rectangle 4"/>
          <p:cNvSpPr/>
          <p:nvPr/>
        </p:nvSpPr>
        <p:spPr>
          <a:xfrm>
            <a:off x="228600" y="152401"/>
            <a:ext cx="8153400" cy="6801862"/>
          </a:xfrm>
          <a:prstGeom prst="rect">
            <a:avLst/>
          </a:prstGeom>
        </p:spPr>
        <p:txBody>
          <a:bodyPr wrap="square">
            <a:spAutoFit/>
          </a:bodyPr>
          <a:lstStyle/>
          <a:p>
            <a:r>
              <a:rPr lang="en-US" sz="3600" b="1" dirty="0" smtClean="0"/>
              <a:t>Sandra Day O‘Connor Defends John Roberts' Healthcare Ruling </a:t>
            </a:r>
          </a:p>
          <a:p>
            <a:r>
              <a:rPr lang="en-US" sz="2800" dirty="0" smtClean="0"/>
              <a:t>	"</a:t>
            </a:r>
            <a:r>
              <a:rPr lang="en-US" sz="2800" dirty="0"/>
              <a:t>It's unfortunate because I think comments like that demonstrate only too well a lack of understanding that some of our citizens have about the role of the judicial branch," O'Connor said at a Senate Judiciary Committee hearing Wednesday in response to a question from </a:t>
            </a:r>
            <a:r>
              <a:rPr lang="en-US" sz="2800" dirty="0" smtClean="0"/>
              <a:t>Chairman Patrick </a:t>
            </a:r>
            <a:r>
              <a:rPr lang="en-US" sz="2800" dirty="0"/>
              <a:t>J. Leahy (D-</a:t>
            </a:r>
            <a:r>
              <a:rPr lang="en-US" sz="2800" dirty="0" err="1"/>
              <a:t>Vt</a:t>
            </a:r>
            <a:r>
              <a:rPr lang="en-US" sz="2800" dirty="0"/>
              <a:t>). </a:t>
            </a:r>
            <a:endParaRPr lang="en-US" sz="2800" dirty="0" smtClean="0"/>
          </a:p>
          <a:p>
            <a:r>
              <a:rPr lang="en-US" sz="2800" dirty="0"/>
              <a:t>	</a:t>
            </a:r>
            <a:r>
              <a:rPr lang="en-US" sz="2800" dirty="0" smtClean="0"/>
              <a:t>O'Connor </a:t>
            </a:r>
            <a:r>
              <a:rPr lang="en-US" sz="2800" dirty="0"/>
              <a:t>said judges were not beholden to the president who appointed them, but to the Constitution — a concept she has promoted in her retirement by advocating for better civics education and judicial independence</a:t>
            </a:r>
            <a:r>
              <a:rPr lang="en-US" sz="2800" dirty="0" smtClean="0"/>
              <a:t>.</a:t>
            </a:r>
          </a:p>
          <a:p>
            <a:pPr algn="r"/>
            <a:r>
              <a:rPr lang="en-US" sz="2000" b="1" dirty="0" smtClean="0"/>
              <a:t>LA Times July </a:t>
            </a:r>
            <a:r>
              <a:rPr lang="en-US" sz="2000" b="1" dirty="0"/>
              <a:t>25, 2012</a:t>
            </a:r>
          </a:p>
        </p:txBody>
      </p:sp>
    </p:spTree>
    <p:extLst>
      <p:ext uri="{BB962C8B-B14F-4D97-AF65-F5344CB8AC3E}">
        <p14:creationId xmlns:p14="http://schemas.microsoft.com/office/powerpoint/2010/main" val="2830385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21</a:t>
            </a:fld>
            <a:endParaRPr lang="en-US"/>
          </a:p>
        </p:txBody>
      </p:sp>
      <p:sp>
        <p:nvSpPr>
          <p:cNvPr id="5" name="Rectangle 4"/>
          <p:cNvSpPr/>
          <p:nvPr/>
        </p:nvSpPr>
        <p:spPr>
          <a:xfrm>
            <a:off x="228600" y="152400"/>
            <a:ext cx="8077200" cy="5816977"/>
          </a:xfrm>
          <a:prstGeom prst="rect">
            <a:avLst/>
          </a:prstGeom>
        </p:spPr>
        <p:txBody>
          <a:bodyPr wrap="square">
            <a:spAutoFit/>
          </a:bodyPr>
          <a:lstStyle/>
          <a:p>
            <a:r>
              <a:rPr lang="en-US" sz="3600" b="1" dirty="0" smtClean="0"/>
              <a:t>PREPARATION</a:t>
            </a:r>
            <a:endParaRPr lang="en-US" sz="3600" b="1" dirty="0"/>
          </a:p>
          <a:p>
            <a:r>
              <a:rPr lang="en-US" sz="2800" dirty="0" smtClean="0"/>
              <a:t>	6  And </a:t>
            </a:r>
            <a:r>
              <a:rPr lang="en-US" sz="2800" dirty="0"/>
              <a:t>if any time that anything that I ever say or do that's unscriptural, you owe it to me to come to me about it</a:t>
            </a:r>
            <a:r>
              <a:rPr lang="en-US" sz="2800" dirty="0" smtClean="0"/>
              <a:t>.</a:t>
            </a:r>
            <a:r>
              <a:rPr lang="en-US" sz="2800" b="1" dirty="0" smtClean="0"/>
              <a:t> </a:t>
            </a:r>
            <a:r>
              <a:rPr lang="en-US" sz="2800" b="1" dirty="0"/>
              <a:t>'Cause here it has to be right here first; this is God's Word. </a:t>
            </a:r>
            <a:r>
              <a:rPr lang="en-US" sz="2800" dirty="0"/>
              <a:t>And if everything we do--or isn't found right here in God's Word... Now, it may not be according to your theology. But if it's in God's Word, and God has promised it, that's all right. </a:t>
            </a:r>
            <a:r>
              <a:rPr lang="en-US" sz="2800" b="1" dirty="0"/>
              <a:t>But it must be found in God's Word, 'cause that's the infallible truth. </a:t>
            </a:r>
            <a:r>
              <a:rPr lang="en-US" sz="2800" dirty="0"/>
              <a:t>Paul said, "If an angel from heaven would come preach any other Gospel, let him be accursed."...?... </a:t>
            </a:r>
            <a:r>
              <a:rPr lang="en-US" sz="2800" b="1" dirty="0"/>
              <a:t>So we know this is the truth</a:t>
            </a:r>
            <a:r>
              <a:rPr lang="en-US" sz="2800" b="1" dirty="0" smtClean="0"/>
              <a:t>.</a:t>
            </a:r>
          </a:p>
          <a:p>
            <a:pPr algn="r"/>
            <a:r>
              <a:rPr lang="en-US" sz="2800" b="1" dirty="0"/>
              <a:t>53-1111</a:t>
            </a:r>
          </a:p>
        </p:txBody>
      </p:sp>
    </p:spTree>
    <p:extLst>
      <p:ext uri="{BB962C8B-B14F-4D97-AF65-F5344CB8AC3E}">
        <p14:creationId xmlns:p14="http://schemas.microsoft.com/office/powerpoint/2010/main" val="123006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07-29-2012</a:t>
            </a:r>
            <a:endParaRPr lang="en-US"/>
          </a:p>
        </p:txBody>
      </p:sp>
      <p:sp>
        <p:nvSpPr>
          <p:cNvPr id="5" name="Footer Placeholder 4"/>
          <p:cNvSpPr>
            <a:spLocks noGrp="1"/>
          </p:cNvSpPr>
          <p:nvPr>
            <p:ph type="ftr" sz="quarter" idx="11"/>
          </p:nvPr>
        </p:nvSpPr>
        <p:spPr/>
        <p:txBody>
          <a:bodyPr/>
          <a:lstStyle/>
          <a:p>
            <a:r>
              <a:rPr lang="en-US" smtClean="0"/>
              <a:t>Present Truth 3</a:t>
            </a:r>
            <a:endParaRPr lang="en-US"/>
          </a:p>
        </p:txBody>
      </p:sp>
      <p:sp>
        <p:nvSpPr>
          <p:cNvPr id="6" name="Slide Number Placeholder 5"/>
          <p:cNvSpPr>
            <a:spLocks noGrp="1"/>
          </p:cNvSpPr>
          <p:nvPr>
            <p:ph type="sldNum" sz="quarter" idx="12"/>
          </p:nvPr>
        </p:nvSpPr>
        <p:spPr/>
        <p:txBody>
          <a:bodyPr/>
          <a:lstStyle/>
          <a:p>
            <a:fld id="{E219F1D4-52E8-4354-B800-1231891939AA}" type="slidenum">
              <a:rPr lang="en-US" smtClean="0"/>
              <a:pPr/>
              <a:t>22</a:t>
            </a:fld>
            <a:endParaRPr lang="en-US"/>
          </a:p>
        </p:txBody>
      </p:sp>
      <p:sp>
        <p:nvSpPr>
          <p:cNvPr id="7" name="Rectangle 6"/>
          <p:cNvSpPr/>
          <p:nvPr/>
        </p:nvSpPr>
        <p:spPr>
          <a:xfrm>
            <a:off x="152400" y="0"/>
            <a:ext cx="8229600" cy="6955750"/>
          </a:xfrm>
          <a:prstGeom prst="rect">
            <a:avLst/>
          </a:prstGeom>
        </p:spPr>
        <p:txBody>
          <a:bodyPr wrap="square">
            <a:spAutoFit/>
          </a:bodyPr>
          <a:lstStyle/>
          <a:p>
            <a:r>
              <a:rPr lang="en-US" sz="4000" b="1" dirty="0"/>
              <a:t>MATTHEW </a:t>
            </a:r>
            <a:r>
              <a:rPr lang="en-US" sz="4000" b="1" dirty="0" smtClean="0"/>
              <a:t>9:1-8</a:t>
            </a:r>
            <a:endParaRPr lang="en-US" sz="4000" b="1" dirty="0"/>
          </a:p>
          <a:p>
            <a:r>
              <a:rPr lang="en-US" sz="2800" i="1" dirty="0"/>
              <a:t>     </a:t>
            </a:r>
            <a:r>
              <a:rPr lang="en-US" sz="2600" i="1" dirty="0"/>
              <a:t>1 </a:t>
            </a:r>
            <a:r>
              <a:rPr lang="en-US" sz="2600" i="1" dirty="0" smtClean="0"/>
              <a:t>And </a:t>
            </a:r>
            <a:r>
              <a:rPr lang="en-US" sz="2600" i="1" dirty="0"/>
              <a:t>he entered into a ship, and passed over, and came into his own city. </a:t>
            </a:r>
            <a:r>
              <a:rPr lang="en-US" sz="2600" i="1" dirty="0" smtClean="0"/>
              <a:t>2 </a:t>
            </a:r>
            <a:r>
              <a:rPr lang="en-US" sz="2600" i="1" dirty="0"/>
              <a:t>And, behold, they brought to him a man sick of the palsy, lying on a bed: and Jesus seeing their faith said unto the sick of the palsy; Son, be of good cheer; </a:t>
            </a:r>
            <a:r>
              <a:rPr lang="en-US" sz="2600" b="1" i="1" dirty="0"/>
              <a:t>thy sins be forgiven thee</a:t>
            </a:r>
            <a:r>
              <a:rPr lang="en-US" sz="2600" b="1" i="1" dirty="0" smtClean="0"/>
              <a:t>. </a:t>
            </a:r>
            <a:r>
              <a:rPr lang="en-US" sz="2600" i="1" dirty="0" smtClean="0"/>
              <a:t>3 And</a:t>
            </a:r>
            <a:r>
              <a:rPr lang="en-US" sz="2600" i="1" dirty="0"/>
              <a:t>, behold, certain of the scribes said within themselves, </a:t>
            </a:r>
            <a:r>
              <a:rPr lang="en-US" sz="2600" b="1" i="1" dirty="0"/>
              <a:t>This man </a:t>
            </a:r>
            <a:r>
              <a:rPr lang="en-US" sz="2600" b="1" i="1" dirty="0" err="1"/>
              <a:t>blasphemeth</a:t>
            </a:r>
            <a:r>
              <a:rPr lang="en-US" sz="2600" b="1" i="1" dirty="0"/>
              <a:t>. </a:t>
            </a:r>
            <a:r>
              <a:rPr lang="en-US" sz="2600" i="1" dirty="0" smtClean="0"/>
              <a:t>4 And </a:t>
            </a:r>
            <a:r>
              <a:rPr lang="en-US" sz="2600" i="1" dirty="0"/>
              <a:t>Jesus knowing their thoughts said, Wherefore think ye evil in your hearts? </a:t>
            </a:r>
            <a:r>
              <a:rPr lang="en-US" sz="2600" i="1" dirty="0" smtClean="0"/>
              <a:t>5 For </a:t>
            </a:r>
            <a:r>
              <a:rPr lang="en-US" sz="2600" i="1" dirty="0"/>
              <a:t>whether is easier, to say, Thy sins be forgiven thee; or to say, Arise, and walk? </a:t>
            </a:r>
            <a:r>
              <a:rPr lang="en-US" sz="2600" i="1" dirty="0" smtClean="0"/>
              <a:t>6 </a:t>
            </a:r>
            <a:r>
              <a:rPr lang="en-US" sz="2600" i="1" dirty="0"/>
              <a:t>But that ye may know that </a:t>
            </a:r>
            <a:r>
              <a:rPr lang="en-US" sz="2600" b="1" i="1" dirty="0"/>
              <a:t>the Son of man </a:t>
            </a:r>
            <a:r>
              <a:rPr lang="en-US" sz="2600" i="1" dirty="0"/>
              <a:t>hath power on earth to forgive sins, (then </a:t>
            </a:r>
            <a:r>
              <a:rPr lang="en-US" sz="2600" i="1" dirty="0" err="1"/>
              <a:t>saith</a:t>
            </a:r>
            <a:r>
              <a:rPr lang="en-US" sz="2600" i="1" dirty="0"/>
              <a:t> he to the sick of the palsy,) Arise, take up thy bed, and go unto </a:t>
            </a:r>
            <a:r>
              <a:rPr lang="en-US" sz="2600" i="1" dirty="0" err="1"/>
              <a:t>thine</a:t>
            </a:r>
            <a:r>
              <a:rPr lang="en-US" sz="2600" i="1" dirty="0"/>
              <a:t> house</a:t>
            </a:r>
            <a:r>
              <a:rPr lang="en-US" sz="2600" i="1" dirty="0" smtClean="0"/>
              <a:t>. 7 </a:t>
            </a:r>
            <a:r>
              <a:rPr lang="en-US" sz="2600" i="1" dirty="0"/>
              <a:t>And he arose, and departed to his house. </a:t>
            </a:r>
            <a:r>
              <a:rPr lang="en-US" sz="2600" i="1" dirty="0" smtClean="0"/>
              <a:t>8 </a:t>
            </a:r>
            <a:r>
              <a:rPr lang="en-US" sz="2600" i="1" dirty="0"/>
              <a:t>But when the multitudes saw it, they </a:t>
            </a:r>
            <a:r>
              <a:rPr lang="en-US" sz="2600" i="1" dirty="0" err="1"/>
              <a:t>marvelled</a:t>
            </a:r>
            <a:r>
              <a:rPr lang="en-US" sz="2600" i="1" dirty="0"/>
              <a:t>, and glorified God, which had given such power unto men. </a:t>
            </a:r>
          </a:p>
        </p:txBody>
      </p:sp>
    </p:spTree>
    <p:extLst>
      <p:ext uri="{BB962C8B-B14F-4D97-AF65-F5344CB8AC3E}">
        <p14:creationId xmlns:p14="http://schemas.microsoft.com/office/powerpoint/2010/main" val="4056046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23</a:t>
            </a:fld>
            <a:endParaRPr lang="en-US"/>
          </a:p>
        </p:txBody>
      </p:sp>
      <p:sp>
        <p:nvSpPr>
          <p:cNvPr id="5" name="Rectangle 4"/>
          <p:cNvSpPr/>
          <p:nvPr/>
        </p:nvSpPr>
        <p:spPr>
          <a:xfrm>
            <a:off x="304800" y="228600"/>
            <a:ext cx="7467600" cy="3046988"/>
          </a:xfrm>
          <a:prstGeom prst="rect">
            <a:avLst/>
          </a:prstGeom>
        </p:spPr>
        <p:txBody>
          <a:bodyPr wrap="square">
            <a:spAutoFit/>
          </a:bodyPr>
          <a:lstStyle/>
          <a:p>
            <a:r>
              <a:rPr lang="en-US" sz="3200" b="1" i="1" dirty="0" err="1"/>
              <a:t>Unfalsefiable</a:t>
            </a:r>
            <a:endParaRPr lang="en-US" sz="3200" b="1" dirty="0"/>
          </a:p>
          <a:p>
            <a:r>
              <a:rPr lang="en-US" sz="3200" dirty="0" smtClean="0"/>
              <a:t>	Relating </a:t>
            </a:r>
            <a:r>
              <a:rPr lang="en-US" sz="3200" dirty="0"/>
              <a:t>to a statement or </a:t>
            </a:r>
            <a:r>
              <a:rPr lang="en-US" sz="3200" dirty="0" smtClean="0"/>
              <a:t>argument that is </a:t>
            </a:r>
            <a:r>
              <a:rPr lang="en-US" sz="3200" dirty="0"/>
              <a:t>not able to be proven false, but not necessarily true</a:t>
            </a:r>
            <a:r>
              <a:rPr lang="en-US" sz="3200" dirty="0" smtClean="0"/>
              <a:t>.</a:t>
            </a:r>
          </a:p>
          <a:p>
            <a:endParaRPr lang="en-US" sz="3200" dirty="0"/>
          </a:p>
          <a:p>
            <a:r>
              <a:rPr lang="en-US" sz="3200" dirty="0" smtClean="0"/>
              <a:t>Spiritual First! Natural Second.</a:t>
            </a:r>
            <a:endParaRPr lang="en-US" sz="3200" dirty="0"/>
          </a:p>
        </p:txBody>
      </p:sp>
    </p:spTree>
    <p:extLst>
      <p:ext uri="{BB962C8B-B14F-4D97-AF65-F5344CB8AC3E}">
        <p14:creationId xmlns:p14="http://schemas.microsoft.com/office/powerpoint/2010/main" val="904898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24</a:t>
            </a:fld>
            <a:endParaRPr lang="en-US"/>
          </a:p>
        </p:txBody>
      </p:sp>
      <p:sp>
        <p:nvSpPr>
          <p:cNvPr id="5" name="Rectangle 4"/>
          <p:cNvSpPr/>
          <p:nvPr/>
        </p:nvSpPr>
        <p:spPr>
          <a:xfrm>
            <a:off x="152400" y="76200"/>
            <a:ext cx="8229600" cy="7185839"/>
          </a:xfrm>
          <a:prstGeom prst="rect">
            <a:avLst/>
          </a:prstGeom>
        </p:spPr>
        <p:txBody>
          <a:bodyPr wrap="square">
            <a:spAutoFit/>
          </a:bodyPr>
          <a:lstStyle/>
          <a:p>
            <a:r>
              <a:rPr lang="en-US" sz="3600" b="1" dirty="0" smtClean="0"/>
              <a:t>JESUS.CHRIST.THE.SAME</a:t>
            </a:r>
            <a:r>
              <a:rPr lang="en-US" sz="2800" dirty="0" smtClean="0"/>
              <a:t>  </a:t>
            </a:r>
          </a:p>
          <a:p>
            <a:r>
              <a:rPr lang="en-US" sz="2800" dirty="0" smtClean="0"/>
              <a:t>	13 And </a:t>
            </a:r>
            <a:r>
              <a:rPr lang="en-US" sz="2800" dirty="0"/>
              <a:t>while I was there on the platform, and just having prayer, I thought that a plane was coming over. And I looked around to Dr. </a:t>
            </a:r>
            <a:r>
              <a:rPr lang="en-US" sz="2800" dirty="0" err="1" smtClean="0"/>
              <a:t>Vayle</a:t>
            </a:r>
            <a:r>
              <a:rPr lang="en-US" sz="2800" dirty="0" smtClean="0"/>
              <a:t>, </a:t>
            </a:r>
            <a:r>
              <a:rPr lang="en-US" sz="2800" dirty="0"/>
              <a:t>and he thought the woman </a:t>
            </a:r>
            <a:r>
              <a:rPr lang="en-US" sz="2800" dirty="0" smtClean="0"/>
              <a:t>had reversed the </a:t>
            </a:r>
            <a:r>
              <a:rPr lang="en-US" sz="2800" dirty="0"/>
              <a:t>air through the pipe organ or something. And it sound like a thundering coming </a:t>
            </a:r>
            <a:r>
              <a:rPr lang="en-US" sz="2800" dirty="0" smtClean="0"/>
              <a:t>somewhere…</a:t>
            </a:r>
            <a:endParaRPr lang="en-US" sz="2800" dirty="0"/>
          </a:p>
          <a:p>
            <a:r>
              <a:rPr lang="en-US" sz="2800" dirty="0" smtClean="0"/>
              <a:t>	Then </a:t>
            </a:r>
            <a:r>
              <a:rPr lang="en-US" sz="2800" dirty="0"/>
              <a:t>all of a sudden coming right through the building, </a:t>
            </a:r>
            <a:r>
              <a:rPr lang="en-US" sz="2800" dirty="0" smtClean="0"/>
              <a:t>like a </a:t>
            </a:r>
            <a:r>
              <a:rPr lang="en-US" sz="2800" dirty="0"/>
              <a:t>wind, only it wasn't a wind, it was a rumble like a wind, </a:t>
            </a:r>
            <a:r>
              <a:rPr lang="en-US" sz="2800" dirty="0" smtClean="0"/>
              <a:t>shook </a:t>
            </a:r>
            <a:r>
              <a:rPr lang="en-US" sz="2800" dirty="0"/>
              <a:t>down, and went out over the audience, </a:t>
            </a:r>
            <a:r>
              <a:rPr lang="en-US" sz="2800" dirty="0" smtClean="0"/>
              <a:t>you </a:t>
            </a:r>
            <a:r>
              <a:rPr lang="en-US" sz="2800" dirty="0"/>
              <a:t>see them turning white as it just waved over the audience, just a repeat like Pentecost, like a rushing mighty wind. </a:t>
            </a:r>
            <a:r>
              <a:rPr lang="en-US" sz="2800" b="1" dirty="0" smtClean="0"/>
              <a:t>But </a:t>
            </a:r>
            <a:r>
              <a:rPr lang="en-US" sz="2800" b="1" dirty="0"/>
              <a:t>it wasn't a wind, it was just like an influence that went out like that</a:t>
            </a:r>
            <a:r>
              <a:rPr lang="en-US" sz="2800" dirty="0"/>
              <a:t>. </a:t>
            </a:r>
            <a:r>
              <a:rPr lang="en-US" sz="2800" dirty="0" smtClean="0"/>
              <a:t>						58-0207</a:t>
            </a:r>
            <a:endParaRPr lang="en-US" sz="2800" dirty="0"/>
          </a:p>
          <a:p>
            <a:endParaRPr lang="en-US" sz="2800" dirty="0"/>
          </a:p>
        </p:txBody>
      </p:sp>
    </p:spTree>
    <p:extLst>
      <p:ext uri="{BB962C8B-B14F-4D97-AF65-F5344CB8AC3E}">
        <p14:creationId xmlns:p14="http://schemas.microsoft.com/office/powerpoint/2010/main" val="1941674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25</a:t>
            </a:fld>
            <a:endParaRPr lang="en-US"/>
          </a:p>
        </p:txBody>
      </p:sp>
      <p:sp>
        <p:nvSpPr>
          <p:cNvPr id="5" name="Rectangle 4"/>
          <p:cNvSpPr/>
          <p:nvPr/>
        </p:nvSpPr>
        <p:spPr>
          <a:xfrm>
            <a:off x="152400" y="76200"/>
            <a:ext cx="8305800" cy="5693866"/>
          </a:xfrm>
          <a:prstGeom prst="rect">
            <a:avLst/>
          </a:prstGeom>
        </p:spPr>
        <p:txBody>
          <a:bodyPr wrap="square">
            <a:spAutoFit/>
          </a:bodyPr>
          <a:lstStyle/>
          <a:p>
            <a:r>
              <a:rPr lang="en-US" sz="2800" dirty="0" smtClean="0"/>
              <a:t>	And </a:t>
            </a:r>
            <a:r>
              <a:rPr lang="en-US" sz="2800" dirty="0"/>
              <a:t>I noticed the Bible said, </a:t>
            </a:r>
            <a:r>
              <a:rPr lang="en-US" sz="2800" i="1" dirty="0"/>
              <a:t>"There came from heaven a sound as a rushing mighty wind</a:t>
            </a:r>
            <a:r>
              <a:rPr lang="en-US" sz="2800" i="1" dirty="0" smtClean="0"/>
              <a:t>." </a:t>
            </a:r>
            <a:r>
              <a:rPr lang="en-US" sz="2800" b="1" dirty="0"/>
              <a:t>And I begin to check, because I know the Holy Spirit never misbehaves Itself. </a:t>
            </a:r>
            <a:r>
              <a:rPr lang="en-US" sz="2800" dirty="0"/>
              <a:t>It's always right.</a:t>
            </a:r>
          </a:p>
          <a:p>
            <a:r>
              <a:rPr lang="en-US" sz="2800" dirty="0" smtClean="0"/>
              <a:t>	So </a:t>
            </a:r>
            <a:r>
              <a:rPr lang="en-US" sz="2800" dirty="0"/>
              <a:t>then </a:t>
            </a:r>
            <a:r>
              <a:rPr lang="en-US" sz="2800" b="1" dirty="0"/>
              <a:t>I begin to check it with the Word</a:t>
            </a:r>
            <a:r>
              <a:rPr lang="en-US" sz="2800" dirty="0"/>
              <a:t>. And then I turned over to </a:t>
            </a:r>
            <a:r>
              <a:rPr lang="en-US" sz="2800" dirty="0" smtClean="0"/>
              <a:t>John 12, </a:t>
            </a:r>
            <a:r>
              <a:rPr lang="en-US" sz="2800" dirty="0"/>
              <a:t>where our Lord was praying one time. And while He was praying, around some of His critics, well, the God of heaven spoke back to His Son. And the people who stood by said it thundered. Some of them said an Angel spoke. And Jesus said</a:t>
            </a:r>
            <a:r>
              <a:rPr lang="en-US" sz="2800" i="1" dirty="0"/>
              <a:t>, "It didn't come because of Me, but because of you." </a:t>
            </a:r>
            <a:r>
              <a:rPr lang="en-US" sz="2800" b="1" dirty="0" smtClean="0"/>
              <a:t>So </a:t>
            </a:r>
            <a:r>
              <a:rPr lang="en-US" sz="2800" b="1" dirty="0"/>
              <a:t>He's always Scripturally every time.</a:t>
            </a:r>
            <a:endParaRPr lang="en-US" sz="2800" b="1" dirty="0"/>
          </a:p>
        </p:txBody>
      </p:sp>
    </p:spTree>
    <p:extLst>
      <p:ext uri="{BB962C8B-B14F-4D97-AF65-F5344CB8AC3E}">
        <p14:creationId xmlns:p14="http://schemas.microsoft.com/office/powerpoint/2010/main" val="2361888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26</a:t>
            </a:fld>
            <a:endParaRPr lang="en-US"/>
          </a:p>
        </p:txBody>
      </p:sp>
      <p:sp>
        <p:nvSpPr>
          <p:cNvPr id="5" name="Rectangle 4"/>
          <p:cNvSpPr/>
          <p:nvPr/>
        </p:nvSpPr>
        <p:spPr>
          <a:xfrm>
            <a:off x="228600" y="76200"/>
            <a:ext cx="8077200" cy="5016758"/>
          </a:xfrm>
          <a:prstGeom prst="rect">
            <a:avLst/>
          </a:prstGeom>
        </p:spPr>
        <p:txBody>
          <a:bodyPr wrap="square">
            <a:spAutoFit/>
          </a:bodyPr>
          <a:lstStyle/>
          <a:p>
            <a:r>
              <a:rPr lang="en-US" sz="4000" b="1" dirty="0" smtClean="0"/>
              <a:t>HEAR.YE.HIM</a:t>
            </a:r>
            <a:endParaRPr lang="en-US" sz="4000" dirty="0" smtClean="0"/>
          </a:p>
          <a:p>
            <a:r>
              <a:rPr lang="en-US" sz="2800" dirty="0"/>
              <a:t>	</a:t>
            </a:r>
            <a:r>
              <a:rPr lang="en-US" sz="2800" dirty="0" smtClean="0"/>
              <a:t>7    </a:t>
            </a:r>
            <a:r>
              <a:rPr lang="en-US" sz="2800" dirty="0"/>
              <a:t>(Matt. 17) After all </a:t>
            </a:r>
            <a:r>
              <a:rPr lang="en-US" sz="2800" b="1" dirty="0"/>
              <a:t>He's the voice of authority. </a:t>
            </a:r>
            <a:r>
              <a:rPr lang="en-US" sz="2800" dirty="0"/>
              <a:t>God Himself witnessed so at this time, </a:t>
            </a:r>
            <a:r>
              <a:rPr lang="en-US" sz="2800" i="1" dirty="0"/>
              <a:t>"Hear ye Him." </a:t>
            </a:r>
            <a:r>
              <a:rPr lang="en-US" sz="2800" dirty="0"/>
              <a:t>There many voices in the world today; there's many things going on, many doctrines, many isms; </a:t>
            </a:r>
            <a:r>
              <a:rPr lang="en-US" sz="2800" b="1" dirty="0"/>
              <a:t>but hear ye Him, He's the voice of final authority. </a:t>
            </a:r>
            <a:r>
              <a:rPr lang="en-US" sz="2800" dirty="0"/>
              <a:t>He's the One that'll speak. He's the One that said, </a:t>
            </a:r>
            <a:r>
              <a:rPr lang="en-US" sz="2800" i="1" dirty="0"/>
              <a:t>"The heavens and earth will pass away, but My word shall never fail." </a:t>
            </a:r>
            <a:r>
              <a:rPr lang="en-US" sz="2800" b="1" dirty="0"/>
              <a:t>So hear ye Him; He's the one to listen to</a:t>
            </a:r>
            <a:r>
              <a:rPr lang="en-US" sz="2800" b="1" dirty="0" smtClean="0"/>
              <a:t>.</a:t>
            </a:r>
          </a:p>
          <a:p>
            <a:pPr algn="r"/>
            <a:r>
              <a:rPr lang="en-US" sz="2800" b="1" dirty="0"/>
              <a:t> </a:t>
            </a:r>
            <a:r>
              <a:rPr lang="en-US" sz="2800" dirty="0"/>
              <a:t>56-1215</a:t>
            </a:r>
          </a:p>
        </p:txBody>
      </p:sp>
    </p:spTree>
    <p:extLst>
      <p:ext uri="{BB962C8B-B14F-4D97-AF65-F5344CB8AC3E}">
        <p14:creationId xmlns:p14="http://schemas.microsoft.com/office/powerpoint/2010/main" val="481101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27</a:t>
            </a:fld>
            <a:endParaRPr lang="en-US"/>
          </a:p>
        </p:txBody>
      </p:sp>
      <p:sp>
        <p:nvSpPr>
          <p:cNvPr id="5" name="Rectangle 1"/>
          <p:cNvSpPr>
            <a:spLocks noChangeArrowheads="1"/>
          </p:cNvSpPr>
          <p:nvPr/>
        </p:nvSpPr>
        <p:spPr bwMode="auto">
          <a:xfrm>
            <a:off x="152400" y="38755"/>
            <a:ext cx="81534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000" b="1" i="0" strike="noStrike" cap="none" normalizeH="0" baseline="0" dirty="0" smtClean="0">
                <a:ln>
                  <a:noFill/>
                </a:ln>
                <a:solidFill>
                  <a:schemeClr val="tx1"/>
                </a:solidFill>
                <a:effectLst/>
                <a:ea typeface="Times New Roman" pitchFamily="18" charset="0"/>
                <a:cs typeface="Arial" pitchFamily="34" charset="0"/>
              </a:rPr>
              <a:t>THE</a:t>
            </a:r>
            <a:r>
              <a:rPr kumimoji="0" lang="en-US" sz="4000" b="1" i="0" strike="noStrike" cap="none" normalizeH="0" dirty="0" smtClean="0">
                <a:ln>
                  <a:noFill/>
                </a:ln>
                <a:solidFill>
                  <a:schemeClr val="tx1"/>
                </a:solidFill>
                <a:effectLst/>
                <a:ea typeface="Times New Roman" pitchFamily="18" charset="0"/>
                <a:cs typeface="Arial" pitchFamily="34" charset="0"/>
              </a:rPr>
              <a:t> </a:t>
            </a:r>
            <a:r>
              <a:rPr kumimoji="0" lang="en-US" sz="4000" b="1" i="0" strike="noStrike" cap="none" normalizeH="0" baseline="0" dirty="0" smtClean="0">
                <a:ln>
                  <a:noFill/>
                </a:ln>
                <a:solidFill>
                  <a:schemeClr val="tx1"/>
                </a:solidFill>
                <a:effectLst/>
                <a:ea typeface="Times New Roman" pitchFamily="18" charset="0"/>
                <a:cs typeface="Arial" pitchFamily="34" charset="0"/>
              </a:rPr>
              <a:t>ABSOLUTE</a:t>
            </a:r>
          </a:p>
          <a:p>
            <a:pPr marL="0" marR="0" lvl="0" indent="457200" algn="l" defTabSz="914400" rtl="0" eaLnBrk="1" fontAlgn="base" latinLnBrk="0" hangingPunct="1">
              <a:lnSpc>
                <a:spcPct val="100000"/>
              </a:lnSpc>
              <a:spcBef>
                <a:spcPct val="0"/>
              </a:spcBef>
              <a:spcAft>
                <a:spcPct val="0"/>
              </a:spcAft>
              <a:buClrTx/>
              <a:buSzTx/>
              <a:buFontTx/>
              <a:buNone/>
              <a:tabLst/>
            </a:pPr>
            <a:r>
              <a:rPr lang="en-US" sz="2800" b="1" dirty="0">
                <a:ea typeface="Times New Roman" pitchFamily="18" charset="0"/>
                <a:cs typeface="Arial" pitchFamily="34" charset="0"/>
              </a:rPr>
              <a:t>	</a:t>
            </a:r>
            <a:r>
              <a:rPr kumimoji="0" lang="en-US" sz="2800" b="0" i="0" strike="noStrike" cap="none" normalizeH="0" baseline="0" dirty="0" smtClean="0">
                <a:ln>
                  <a:noFill/>
                </a:ln>
                <a:solidFill>
                  <a:schemeClr val="tx1"/>
                </a:solidFill>
                <a:effectLst/>
                <a:ea typeface="Times New Roman" pitchFamily="18" charset="0"/>
                <a:cs typeface="Arial" pitchFamily="34" charset="0"/>
              </a:rPr>
              <a:t>15-2  And how </a:t>
            </a:r>
            <a:r>
              <a:rPr kumimoji="0" lang="en-US" sz="2800" b="1" i="0" strike="noStrike" cap="none" normalizeH="0" baseline="0" dirty="0" smtClean="0">
                <a:ln>
                  <a:noFill/>
                </a:ln>
                <a:solidFill>
                  <a:schemeClr val="tx1"/>
                </a:solidFill>
                <a:effectLst/>
                <a:ea typeface="Times New Roman" pitchFamily="18" charset="0"/>
                <a:cs typeface="Arial" pitchFamily="34" charset="0"/>
              </a:rPr>
              <a:t>the enemy </a:t>
            </a:r>
            <a:r>
              <a:rPr kumimoji="0" lang="en-US" sz="2800" b="0" i="0" strike="noStrike" cap="none" normalizeH="0" baseline="0" dirty="0" smtClean="0">
                <a:ln>
                  <a:noFill/>
                </a:ln>
                <a:solidFill>
                  <a:schemeClr val="tx1"/>
                </a:solidFill>
                <a:effectLst/>
                <a:ea typeface="Times New Roman" pitchFamily="18" charset="0"/>
                <a:cs typeface="Arial" pitchFamily="34" charset="0"/>
              </a:rPr>
              <a:t>in every way that he can will try to get you away from that absolute.</a:t>
            </a:r>
            <a:endParaRPr kumimoji="0" lang="en-US" sz="2800" b="0" i="0"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strike="noStrike" cap="none" normalizeH="0" baseline="0" dirty="0" smtClean="0">
                <a:ln>
                  <a:noFill/>
                </a:ln>
                <a:solidFill>
                  <a:schemeClr val="tx1"/>
                </a:solidFill>
                <a:effectLst/>
                <a:ea typeface="Times New Roman" pitchFamily="18" charset="0"/>
                <a:cs typeface="Arial" pitchFamily="34" charset="0"/>
              </a:rPr>
              <a:t>	17-1 ...How the Christian world this morning needs that type of absolute. Those who treat creeds and traditions has tried with doctrine of men to disqualify God's Word to being the same yesterday, today, and forever. They need an absolute, an experience of meeting on a Damascus road, the living God Who can heal the sick, and raise the dead, and cast out devils: a genuine absolute.</a:t>
            </a:r>
          </a:p>
          <a:p>
            <a:pPr lvl="0" indent="457200" algn="r" eaLnBrk="0" fontAlgn="base" hangingPunct="0">
              <a:spcBef>
                <a:spcPct val="0"/>
              </a:spcBef>
              <a:spcAft>
                <a:spcPct val="0"/>
              </a:spcAft>
            </a:pPr>
            <a:r>
              <a:rPr lang="en-US" sz="2800" dirty="0">
                <a:ea typeface="Times New Roman" pitchFamily="18" charset="0"/>
                <a:cs typeface="Arial" pitchFamily="34" charset="0"/>
              </a:rPr>
              <a:t> 62-1230</a:t>
            </a:r>
            <a:endParaRPr kumimoji="0" lang="en-US" sz="2800" b="0" i="0"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501763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28</a:t>
            </a:fld>
            <a:endParaRPr lang="en-US"/>
          </a:p>
        </p:txBody>
      </p:sp>
      <p:sp>
        <p:nvSpPr>
          <p:cNvPr id="5" name="Rectangle 4"/>
          <p:cNvSpPr/>
          <p:nvPr/>
        </p:nvSpPr>
        <p:spPr>
          <a:xfrm>
            <a:off x="228600" y="152400"/>
            <a:ext cx="8153400" cy="5878532"/>
          </a:xfrm>
          <a:prstGeom prst="rect">
            <a:avLst/>
          </a:prstGeom>
        </p:spPr>
        <p:txBody>
          <a:bodyPr wrap="square">
            <a:spAutoFit/>
          </a:bodyPr>
          <a:lstStyle/>
          <a:p>
            <a:r>
              <a:rPr lang="en-US" sz="4000" b="1" dirty="0"/>
              <a:t>II CORINTHIANS </a:t>
            </a:r>
            <a:r>
              <a:rPr lang="en-US" sz="4000" b="1" dirty="0" smtClean="0"/>
              <a:t>11:1-4</a:t>
            </a:r>
            <a:endParaRPr lang="en-US" sz="4000" b="1" dirty="0"/>
          </a:p>
          <a:p>
            <a:r>
              <a:rPr lang="en-US" sz="2800" dirty="0"/>
              <a:t> </a:t>
            </a:r>
            <a:r>
              <a:rPr lang="en-US" sz="2800" dirty="0" smtClean="0"/>
              <a:t>	</a:t>
            </a:r>
            <a:r>
              <a:rPr lang="en-US" sz="2800" i="1" dirty="0" smtClean="0"/>
              <a:t>1 </a:t>
            </a:r>
            <a:r>
              <a:rPr lang="en-US" sz="2800" i="1" dirty="0"/>
              <a:t>Would to God ye could bear with me a little in my folly: and indeed bear with me. </a:t>
            </a:r>
            <a:r>
              <a:rPr lang="en-US" sz="2800" i="1" dirty="0" smtClean="0"/>
              <a:t>2 </a:t>
            </a:r>
            <a:r>
              <a:rPr lang="en-US" sz="2800" i="1" dirty="0"/>
              <a:t>For I am jealous over you with godly jealousy: for I have espoused you to one husband, that I may present you as a chaste virgin to Christ. </a:t>
            </a:r>
            <a:r>
              <a:rPr lang="en-US" sz="2800" i="1" dirty="0" smtClean="0"/>
              <a:t>3 </a:t>
            </a:r>
            <a:r>
              <a:rPr lang="en-US" sz="2800" i="1" dirty="0"/>
              <a:t>But I fear, lest by any means, as the serpent beguiled Eve through his </a:t>
            </a:r>
            <a:r>
              <a:rPr lang="en-US" sz="2800" i="1" dirty="0" err="1"/>
              <a:t>subtilty</a:t>
            </a:r>
            <a:r>
              <a:rPr lang="en-US" sz="2800" i="1" dirty="0"/>
              <a:t>, </a:t>
            </a:r>
            <a:r>
              <a:rPr lang="en-US" sz="2800" b="1" i="1" dirty="0"/>
              <a:t>so your minds should be corrupted from the simplicity that is in </a:t>
            </a:r>
            <a:r>
              <a:rPr lang="en-US" sz="2800" b="1" i="1" dirty="0" smtClean="0"/>
              <a:t>Christ.</a:t>
            </a:r>
            <a:r>
              <a:rPr lang="en-US" sz="2800" i="1" dirty="0" smtClean="0"/>
              <a:t> 4 </a:t>
            </a:r>
            <a:r>
              <a:rPr lang="en-US" sz="2800" i="1" dirty="0"/>
              <a:t>For if he that cometh </a:t>
            </a:r>
            <a:r>
              <a:rPr lang="en-US" sz="2800" i="1" dirty="0" err="1"/>
              <a:t>preacheth</a:t>
            </a:r>
            <a:r>
              <a:rPr lang="en-US" sz="2800" i="1" dirty="0"/>
              <a:t> another Jesus, whom we have not preached, or if ye receive another spirit, which ye have not received, or another gospel, which ye have not accepted, ye might well bear with him. </a:t>
            </a:r>
          </a:p>
        </p:txBody>
      </p:sp>
    </p:spTree>
    <p:extLst>
      <p:ext uri="{BB962C8B-B14F-4D97-AF65-F5344CB8AC3E}">
        <p14:creationId xmlns:p14="http://schemas.microsoft.com/office/powerpoint/2010/main" val="3634873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29</a:t>
            </a:fld>
            <a:endParaRPr lang="en-US"/>
          </a:p>
        </p:txBody>
      </p:sp>
      <p:sp>
        <p:nvSpPr>
          <p:cNvPr id="5" name="Rectangle 4"/>
          <p:cNvSpPr/>
          <p:nvPr/>
        </p:nvSpPr>
        <p:spPr>
          <a:xfrm>
            <a:off x="381000" y="304800"/>
            <a:ext cx="7696200" cy="5016758"/>
          </a:xfrm>
          <a:prstGeom prst="rect">
            <a:avLst/>
          </a:prstGeom>
        </p:spPr>
        <p:txBody>
          <a:bodyPr wrap="square">
            <a:spAutoFit/>
          </a:bodyPr>
          <a:lstStyle/>
          <a:p>
            <a:r>
              <a:rPr lang="en-US" sz="4000" b="1" dirty="0"/>
              <a:t>ISAIAH </a:t>
            </a:r>
            <a:r>
              <a:rPr lang="en-US" sz="4000" b="1" dirty="0" smtClean="0"/>
              <a:t>46:9-11</a:t>
            </a:r>
          </a:p>
          <a:p>
            <a:r>
              <a:rPr lang="en-US" sz="2800" i="1" dirty="0"/>
              <a:t>	</a:t>
            </a:r>
            <a:r>
              <a:rPr lang="en-US" sz="2800" i="1" dirty="0" smtClean="0"/>
              <a:t> </a:t>
            </a:r>
            <a:r>
              <a:rPr lang="en-US" sz="2800" i="1" dirty="0"/>
              <a:t>Remember the former things of old: for I </a:t>
            </a:r>
            <a:r>
              <a:rPr lang="en-US" sz="2800" i="1" dirty="0" smtClean="0"/>
              <a:t>am </a:t>
            </a:r>
            <a:r>
              <a:rPr lang="en-US" sz="2800" i="1" dirty="0"/>
              <a:t>God, and </a:t>
            </a:r>
            <a:r>
              <a:rPr lang="en-US" sz="2800" i="1" dirty="0" smtClean="0"/>
              <a:t>there is </a:t>
            </a:r>
            <a:r>
              <a:rPr lang="en-US" sz="2800" i="1" dirty="0"/>
              <a:t>none else; </a:t>
            </a:r>
            <a:r>
              <a:rPr lang="en-US" sz="2800" i="1" dirty="0" smtClean="0"/>
              <a:t>I am </a:t>
            </a:r>
            <a:r>
              <a:rPr lang="en-US" sz="2800" i="1" dirty="0"/>
              <a:t>God, and </a:t>
            </a:r>
            <a:r>
              <a:rPr lang="en-US" sz="2800" i="1" dirty="0" smtClean="0"/>
              <a:t>there is </a:t>
            </a:r>
            <a:r>
              <a:rPr lang="en-US" sz="2800" i="1" dirty="0"/>
              <a:t>none like me, 10 Declaring the end from the beginning, and from ancient times </a:t>
            </a:r>
            <a:r>
              <a:rPr lang="en-US" sz="2800" i="1" dirty="0" smtClean="0"/>
              <a:t>the things </a:t>
            </a:r>
            <a:r>
              <a:rPr lang="en-US" sz="2800" i="1" dirty="0"/>
              <a:t>that are not </a:t>
            </a:r>
            <a:r>
              <a:rPr lang="en-US" sz="2800" i="1" dirty="0" smtClean="0"/>
              <a:t>yet </a:t>
            </a:r>
            <a:r>
              <a:rPr lang="en-US" sz="2800" i="1" dirty="0"/>
              <a:t>done, saying, My counsel shall stand, and I will do all my pleasure: 11 Calling a ravenous bird from the east, the man that </a:t>
            </a:r>
            <a:r>
              <a:rPr lang="en-US" sz="2800" i="1" dirty="0" err="1"/>
              <a:t>executeth</a:t>
            </a:r>
            <a:r>
              <a:rPr lang="en-US" sz="2800" i="1" dirty="0"/>
              <a:t> my counsel from a far country: yea, I have spoken </a:t>
            </a:r>
            <a:r>
              <a:rPr lang="en-US" sz="2800" i="1" dirty="0" smtClean="0"/>
              <a:t>it, </a:t>
            </a:r>
            <a:r>
              <a:rPr lang="en-US" sz="2800" i="1" dirty="0"/>
              <a:t>I will also bring it to pass; I have purposed </a:t>
            </a:r>
            <a:r>
              <a:rPr lang="en-US" sz="2800" i="1" dirty="0" smtClean="0"/>
              <a:t>it, </a:t>
            </a:r>
            <a:r>
              <a:rPr lang="en-US" sz="2800" i="1" dirty="0"/>
              <a:t>I will also do it.</a:t>
            </a:r>
            <a:endParaRPr lang="en-US" sz="2800" dirty="0"/>
          </a:p>
        </p:txBody>
      </p:sp>
    </p:spTree>
    <p:extLst>
      <p:ext uri="{BB962C8B-B14F-4D97-AF65-F5344CB8AC3E}">
        <p14:creationId xmlns:p14="http://schemas.microsoft.com/office/powerpoint/2010/main" val="4065189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5400" dirty="0" smtClean="0"/>
              <a:t>The Present Truth</a:t>
            </a:r>
            <a:endParaRPr lang="en-US" sz="5400" dirty="0"/>
          </a:p>
        </p:txBody>
      </p:sp>
      <p:sp>
        <p:nvSpPr>
          <p:cNvPr id="9" name="Content Placeholder 8"/>
          <p:cNvSpPr>
            <a:spLocks noGrp="1"/>
          </p:cNvSpPr>
          <p:nvPr>
            <p:ph sz="half" idx="1"/>
          </p:nvPr>
        </p:nvSpPr>
        <p:spPr>
          <a:xfrm>
            <a:off x="457200" y="1536192"/>
            <a:ext cx="3886200" cy="5169408"/>
          </a:xfrm>
        </p:spPr>
        <p:txBody>
          <a:bodyPr>
            <a:normAutofit fontScale="85000" lnSpcReduction="10000"/>
          </a:bodyPr>
          <a:lstStyle/>
          <a:p>
            <a:pPr marL="114300" indent="0">
              <a:buNone/>
            </a:pPr>
            <a:r>
              <a:rPr lang="en-US" sz="3600" b="1" dirty="0"/>
              <a:t>PHILIPPIANS 1:6-7</a:t>
            </a:r>
          </a:p>
          <a:p>
            <a:pPr marL="114300" indent="0">
              <a:buNone/>
            </a:pPr>
            <a:r>
              <a:rPr lang="en-US" i="1" dirty="0" smtClean="0"/>
              <a:t>    6 </a:t>
            </a:r>
            <a:r>
              <a:rPr lang="en-US" i="1" dirty="0"/>
              <a:t>Being confident of this very thing, that he which hath begun a good work in you will perform it until the day of Jesus Christ: 7 Even as it is meet for me to think this of you all, because I have you in my heart; inasmuch as both in my bonds, </a:t>
            </a:r>
            <a:r>
              <a:rPr lang="en-US" b="1" i="1" dirty="0"/>
              <a:t>and in the </a:t>
            </a:r>
            <a:r>
              <a:rPr lang="en-US" b="1" i="1" dirty="0" err="1"/>
              <a:t>defence</a:t>
            </a:r>
            <a:r>
              <a:rPr lang="en-US" b="1" i="1" dirty="0"/>
              <a:t> and confirmation of the gospel, </a:t>
            </a:r>
            <a:r>
              <a:rPr lang="en-US" i="1" dirty="0"/>
              <a:t>ye all are partakers of my grace. </a:t>
            </a:r>
            <a:endParaRPr lang="en-US" dirty="0"/>
          </a:p>
        </p:txBody>
      </p:sp>
      <p:sp>
        <p:nvSpPr>
          <p:cNvPr id="10" name="Content Placeholder 9"/>
          <p:cNvSpPr>
            <a:spLocks noGrp="1"/>
          </p:cNvSpPr>
          <p:nvPr>
            <p:ph sz="half" idx="2"/>
          </p:nvPr>
        </p:nvSpPr>
        <p:spPr/>
        <p:txBody>
          <a:bodyPr>
            <a:normAutofit fontScale="85000" lnSpcReduction="10000"/>
          </a:bodyPr>
          <a:lstStyle/>
          <a:p>
            <a:pPr marL="114300" indent="0">
              <a:buNone/>
            </a:pPr>
            <a:r>
              <a:rPr lang="en-US" sz="3600" b="1" dirty="0"/>
              <a:t>II PETER </a:t>
            </a:r>
            <a:r>
              <a:rPr lang="en-US" sz="3600" b="1" dirty="0" smtClean="0"/>
              <a:t>1:10-11</a:t>
            </a:r>
            <a:endParaRPr lang="en-US" sz="3600" b="1" dirty="0"/>
          </a:p>
          <a:p>
            <a:pPr marL="114300" indent="0">
              <a:buNone/>
            </a:pPr>
            <a:r>
              <a:rPr lang="en-US" dirty="0" smtClean="0"/>
              <a:t>   </a:t>
            </a:r>
            <a:r>
              <a:rPr lang="en-US" i="1" dirty="0" smtClean="0"/>
              <a:t>10 </a:t>
            </a:r>
            <a:r>
              <a:rPr lang="en-US" i="1" dirty="0"/>
              <a:t>Wherefore the rather, brethren, </a:t>
            </a:r>
            <a:r>
              <a:rPr lang="en-US" b="1" i="1" dirty="0"/>
              <a:t>give diligence to make your calling and election sure: </a:t>
            </a:r>
            <a:r>
              <a:rPr lang="en-US" i="1" dirty="0"/>
              <a:t>for if ye do these things, ye shall never fall: 11 For so an entrance shall be ministered unto you abundantly into the everlasting kingdom of our Lord and </a:t>
            </a:r>
            <a:r>
              <a:rPr lang="en-US" i="1" dirty="0" err="1"/>
              <a:t>Saviour</a:t>
            </a:r>
            <a:r>
              <a:rPr lang="en-US" i="1" dirty="0"/>
              <a:t> Jesus Christ.</a:t>
            </a:r>
            <a:endParaRPr lang="en-US" dirty="0"/>
          </a:p>
        </p:txBody>
      </p:sp>
      <p:sp>
        <p:nvSpPr>
          <p:cNvPr id="2" name="Date Placeholder 1"/>
          <p:cNvSpPr>
            <a:spLocks noGrp="1"/>
          </p:cNvSpPr>
          <p:nvPr>
            <p:ph type="dt" sz="half" idx="10"/>
          </p:nvPr>
        </p:nvSpPr>
        <p:spPr/>
        <p:txBody>
          <a:bodyPr/>
          <a:lstStyle/>
          <a:p>
            <a:r>
              <a:rPr lang="en-US" smtClean="0"/>
              <a:t>07-29-2012</a:t>
            </a:r>
            <a:endParaRPr lang="en-US" dirty="0"/>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a:t>
            </a:fld>
            <a:endParaRPr lang="en-US"/>
          </a:p>
        </p:txBody>
      </p:sp>
    </p:spTree>
    <p:extLst>
      <p:ext uri="{BB962C8B-B14F-4D97-AF65-F5344CB8AC3E}">
        <p14:creationId xmlns:p14="http://schemas.microsoft.com/office/powerpoint/2010/main" val="113801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30</a:t>
            </a:fld>
            <a:endParaRPr lang="en-US"/>
          </a:p>
        </p:txBody>
      </p:sp>
      <p:sp>
        <p:nvSpPr>
          <p:cNvPr id="5" name="Rectangle 4"/>
          <p:cNvSpPr/>
          <p:nvPr/>
        </p:nvSpPr>
        <p:spPr>
          <a:xfrm>
            <a:off x="152400" y="76200"/>
            <a:ext cx="8305800" cy="2800767"/>
          </a:xfrm>
          <a:prstGeom prst="rect">
            <a:avLst/>
          </a:prstGeom>
        </p:spPr>
        <p:txBody>
          <a:bodyPr wrap="square">
            <a:spAutoFit/>
          </a:bodyPr>
          <a:lstStyle/>
          <a:p>
            <a:r>
              <a:rPr lang="en-US" sz="3600" b="1" dirty="0" smtClean="0"/>
              <a:t>A.GREATER.WITNESS</a:t>
            </a:r>
            <a:r>
              <a:rPr lang="en-US" sz="3600" b="1" dirty="0"/>
              <a:t> </a:t>
            </a:r>
          </a:p>
          <a:p>
            <a:r>
              <a:rPr lang="en-US" sz="2800" dirty="0" smtClean="0"/>
              <a:t>	14 And </a:t>
            </a:r>
            <a:r>
              <a:rPr lang="en-US" sz="2800" dirty="0"/>
              <a:t>if there's anything that you've ever paid attention to, to what I've said, you listen to what I'm telling you </a:t>
            </a:r>
            <a:r>
              <a:rPr lang="en-US" sz="2800" dirty="0" smtClean="0"/>
              <a:t>now…. God's </a:t>
            </a:r>
            <a:r>
              <a:rPr lang="en-US" sz="2800" dirty="0"/>
              <a:t>put gifts in the church the different ways. And those gifts and everything,</a:t>
            </a:r>
            <a:r>
              <a:rPr lang="en-US" sz="2800" b="1" dirty="0"/>
              <a:t> if it's a true gift of God, it'll point to that one </a:t>
            </a:r>
            <a:r>
              <a:rPr lang="en-US" sz="2800" b="1" dirty="0" smtClean="0"/>
              <a:t>thing…</a:t>
            </a:r>
          </a:p>
        </p:txBody>
      </p:sp>
    </p:spTree>
    <p:extLst>
      <p:ext uri="{BB962C8B-B14F-4D97-AF65-F5344CB8AC3E}">
        <p14:creationId xmlns:p14="http://schemas.microsoft.com/office/powerpoint/2010/main" val="3340533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31</a:t>
            </a:fld>
            <a:endParaRPr lang="en-US"/>
          </a:p>
        </p:txBody>
      </p:sp>
      <p:sp>
        <p:nvSpPr>
          <p:cNvPr id="5" name="Rectangle 4"/>
          <p:cNvSpPr/>
          <p:nvPr/>
        </p:nvSpPr>
        <p:spPr>
          <a:xfrm>
            <a:off x="152400" y="76200"/>
            <a:ext cx="8305800" cy="6678751"/>
          </a:xfrm>
          <a:prstGeom prst="rect">
            <a:avLst/>
          </a:prstGeom>
        </p:spPr>
        <p:txBody>
          <a:bodyPr wrap="square">
            <a:spAutoFit/>
          </a:bodyPr>
          <a:lstStyle/>
          <a:p>
            <a:r>
              <a:rPr lang="en-US" sz="3600" b="1" dirty="0" smtClean="0"/>
              <a:t>A.GREATER.WITNESS</a:t>
            </a:r>
            <a:r>
              <a:rPr lang="en-US" sz="3600" b="1" dirty="0"/>
              <a:t> </a:t>
            </a:r>
          </a:p>
          <a:p>
            <a:r>
              <a:rPr lang="en-US" sz="2800" dirty="0" smtClean="0"/>
              <a:t>	14 And </a:t>
            </a:r>
            <a:r>
              <a:rPr lang="en-US" sz="2800" dirty="0"/>
              <a:t>if there's anything that you've ever paid attention to, to what I've said, you listen to what I'm telling you </a:t>
            </a:r>
            <a:r>
              <a:rPr lang="en-US" sz="2800" dirty="0" smtClean="0"/>
              <a:t>now…. God's </a:t>
            </a:r>
            <a:r>
              <a:rPr lang="en-US" sz="2800" dirty="0"/>
              <a:t>put gifts in the church the different ways. And those gifts and everything,</a:t>
            </a:r>
            <a:r>
              <a:rPr lang="en-US" sz="2800" b="1" dirty="0"/>
              <a:t> if it's a true gift of God, it'll point to that one thing: </a:t>
            </a:r>
            <a:r>
              <a:rPr lang="en-US" sz="2800" b="1" dirty="0">
                <a:solidFill>
                  <a:srgbClr val="FF0000"/>
                </a:solidFill>
              </a:rPr>
              <a:t>Jesus Christ</a:t>
            </a:r>
            <a:r>
              <a:rPr lang="en-US" sz="2800" b="1" dirty="0" smtClean="0">
                <a:solidFill>
                  <a:srgbClr val="FF0000"/>
                </a:solidFill>
              </a:rPr>
              <a:t>.</a:t>
            </a:r>
          </a:p>
          <a:p>
            <a:r>
              <a:rPr lang="en-US" sz="2800" dirty="0"/>
              <a:t>	</a:t>
            </a:r>
            <a:r>
              <a:rPr lang="en-US" sz="2800" dirty="0" smtClean="0"/>
              <a:t> 15 And </a:t>
            </a:r>
            <a:r>
              <a:rPr lang="en-US" sz="2800" dirty="0"/>
              <a:t>I do not believe in building </a:t>
            </a:r>
            <a:r>
              <a:rPr lang="en-US" sz="2800" dirty="0" smtClean="0"/>
              <a:t>the </a:t>
            </a:r>
            <a:r>
              <a:rPr lang="en-US" sz="2800" dirty="0"/>
              <a:t>Gospel of Jesus Christ around an </a:t>
            </a:r>
            <a:r>
              <a:rPr lang="en-US" sz="2800" b="1" dirty="0"/>
              <a:t>individual</a:t>
            </a:r>
            <a:r>
              <a:rPr lang="en-US" sz="2800" dirty="0"/>
              <a:t>. I don't believe in building it around a</a:t>
            </a:r>
            <a:r>
              <a:rPr lang="en-US" sz="2800" b="1" dirty="0"/>
              <a:t> denomination. I believe in building it around Jesus Christ.</a:t>
            </a:r>
            <a:r>
              <a:rPr lang="en-US" sz="2800" dirty="0"/>
              <a:t> Exact. And all individuals, and all men are the same, and we're all looking to one Redeemer; that's Jesus </a:t>
            </a:r>
            <a:r>
              <a:rPr lang="en-US" sz="2800" dirty="0" smtClean="0"/>
              <a:t>Christ... </a:t>
            </a:r>
            <a:r>
              <a:rPr lang="en-US" sz="2800" dirty="0"/>
              <a:t>And that's what we want</a:t>
            </a:r>
            <a:r>
              <a:rPr lang="en-US" sz="2800" dirty="0" smtClean="0"/>
              <a:t>.</a:t>
            </a:r>
          </a:p>
          <a:p>
            <a:pPr algn="r"/>
            <a:r>
              <a:rPr lang="en-US" sz="2800" dirty="0"/>
              <a:t>53-1121</a:t>
            </a:r>
          </a:p>
        </p:txBody>
      </p:sp>
    </p:spTree>
    <p:extLst>
      <p:ext uri="{BB962C8B-B14F-4D97-AF65-F5344CB8AC3E}">
        <p14:creationId xmlns:p14="http://schemas.microsoft.com/office/powerpoint/2010/main" val="3504387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32</a:t>
            </a:fld>
            <a:endParaRPr lang="en-US"/>
          </a:p>
        </p:txBody>
      </p:sp>
      <p:sp>
        <p:nvSpPr>
          <p:cNvPr id="5" name="Rectangle 4"/>
          <p:cNvSpPr/>
          <p:nvPr/>
        </p:nvSpPr>
        <p:spPr>
          <a:xfrm>
            <a:off x="152400" y="152400"/>
            <a:ext cx="8077200" cy="6494085"/>
          </a:xfrm>
          <a:prstGeom prst="rect">
            <a:avLst/>
          </a:prstGeom>
        </p:spPr>
        <p:txBody>
          <a:bodyPr wrap="square">
            <a:spAutoFit/>
          </a:bodyPr>
          <a:lstStyle/>
          <a:p>
            <a:r>
              <a:rPr lang="en-US" sz="4000" b="1" dirty="0" smtClean="0"/>
              <a:t>PALMERWORM.LOCUST.CANKER-WORM.CATERPILLAR</a:t>
            </a:r>
            <a:endParaRPr lang="en-US" sz="4000" b="1" dirty="0"/>
          </a:p>
          <a:p>
            <a:r>
              <a:rPr lang="en-US" sz="2800" dirty="0" smtClean="0"/>
              <a:t>	17    </a:t>
            </a:r>
            <a:r>
              <a:rPr lang="en-US" sz="2800" dirty="0"/>
              <a:t>Now, this is kindly cutting it home </a:t>
            </a:r>
            <a:r>
              <a:rPr lang="en-US" sz="2800" dirty="0" smtClean="0"/>
              <a:t>tonight. You </a:t>
            </a:r>
            <a:r>
              <a:rPr lang="en-US" sz="2800" dirty="0"/>
              <a:t>might not like me now, but brother, at the day of judgment you'll see I've told you the truth and been one man that's honest with you. </a:t>
            </a:r>
            <a:r>
              <a:rPr lang="en-US" sz="2800" dirty="0" smtClean="0"/>
              <a:t>Now</a:t>
            </a:r>
            <a:r>
              <a:rPr lang="en-US" sz="2800" dirty="0"/>
              <a:t>, that's just as unscriptural as it can be. And when this Baptist brother come around, he said, "Brother Branham, I got your paper</a:t>
            </a:r>
            <a:r>
              <a:rPr lang="en-US" sz="2800" dirty="0" smtClean="0"/>
              <a:t>.“ I </a:t>
            </a:r>
            <a:r>
              <a:rPr lang="en-US" sz="2800" dirty="0"/>
              <a:t>said, "Not my paper</a:t>
            </a:r>
            <a:r>
              <a:rPr lang="en-US" sz="2800" dirty="0" smtClean="0"/>
              <a:t>.“ He </a:t>
            </a:r>
            <a:r>
              <a:rPr lang="en-US" sz="2800" dirty="0"/>
              <a:t>laid it down and said, "Look at this. What do you think of this?"</a:t>
            </a:r>
          </a:p>
          <a:p>
            <a:r>
              <a:rPr lang="en-US" sz="2800" dirty="0" smtClean="0"/>
              <a:t>	And </a:t>
            </a:r>
            <a:r>
              <a:rPr lang="en-US" sz="2800" dirty="0"/>
              <a:t>I have nothing against the "Voice of Healing." But the trouble with the "Voice Of Healing"... </a:t>
            </a:r>
            <a:r>
              <a:rPr lang="en-US" sz="2800" b="1" dirty="0"/>
              <a:t>Here's what I got away from it</a:t>
            </a:r>
            <a:r>
              <a:rPr lang="en-US" sz="2800" b="1" dirty="0" smtClean="0"/>
              <a:t>.</a:t>
            </a:r>
            <a:endParaRPr lang="en-US" sz="2800" dirty="0"/>
          </a:p>
        </p:txBody>
      </p:sp>
    </p:spTree>
    <p:extLst>
      <p:ext uri="{BB962C8B-B14F-4D97-AF65-F5344CB8AC3E}">
        <p14:creationId xmlns:p14="http://schemas.microsoft.com/office/powerpoint/2010/main" val="2128199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33</a:t>
            </a:fld>
            <a:endParaRPr lang="en-US"/>
          </a:p>
        </p:txBody>
      </p:sp>
      <p:sp>
        <p:nvSpPr>
          <p:cNvPr id="5" name="Rectangle 4"/>
          <p:cNvSpPr/>
          <p:nvPr/>
        </p:nvSpPr>
        <p:spPr>
          <a:xfrm>
            <a:off x="152400" y="152400"/>
            <a:ext cx="8001000" cy="6124754"/>
          </a:xfrm>
          <a:prstGeom prst="rect">
            <a:avLst/>
          </a:prstGeom>
        </p:spPr>
        <p:txBody>
          <a:bodyPr wrap="square">
            <a:spAutoFit/>
          </a:bodyPr>
          <a:lstStyle/>
          <a:p>
            <a:r>
              <a:rPr lang="en-US" sz="2800" dirty="0" smtClean="0"/>
              <a:t>	</a:t>
            </a:r>
            <a:r>
              <a:rPr lang="en-US" sz="2800" b="1" dirty="0" smtClean="0"/>
              <a:t>It </a:t>
            </a:r>
            <a:r>
              <a:rPr lang="en-US" sz="2800" b="1" dirty="0"/>
              <a:t>glorifies the man instead of the Christ. </a:t>
            </a:r>
            <a:r>
              <a:rPr lang="en-US" sz="2800" dirty="0"/>
              <a:t>Christ is what we want to get glory. This man's got a tent, they out-seats this one. And this one out-seats that one. Who is these men? We're nothing but six foot of dust by the mercies of God. If we got what we deserve, we'd be in hell. </a:t>
            </a:r>
          </a:p>
          <a:p>
            <a:r>
              <a:rPr lang="en-US" sz="2800" dirty="0"/>
              <a:t>	</a:t>
            </a:r>
            <a:r>
              <a:rPr lang="en-US" sz="2800" b="1" dirty="0"/>
              <a:t>It's Jesus Christ we're trying to exalt and point to. </a:t>
            </a:r>
            <a:r>
              <a:rPr lang="en-US" sz="2800" dirty="0"/>
              <a:t>Not whether you got a half a dozen or ten thousand. What difference does that make? If you're looking for numbers, why, the Catholic church has done got us so snowed under... </a:t>
            </a:r>
            <a:r>
              <a:rPr lang="en-US" sz="2800" dirty="0" smtClean="0"/>
              <a:t>It's </a:t>
            </a:r>
            <a:r>
              <a:rPr lang="en-US" sz="2800" dirty="0"/>
              <a:t>not numbers. God doesn't dwell in multitudes. He dwells in sincere hearts. </a:t>
            </a:r>
          </a:p>
          <a:p>
            <a:pPr algn="r"/>
            <a:r>
              <a:rPr lang="en-US" sz="2800" dirty="0"/>
              <a:t>53-0612</a:t>
            </a:r>
          </a:p>
        </p:txBody>
      </p:sp>
    </p:spTree>
    <p:extLst>
      <p:ext uri="{BB962C8B-B14F-4D97-AF65-F5344CB8AC3E}">
        <p14:creationId xmlns:p14="http://schemas.microsoft.com/office/powerpoint/2010/main" val="1027626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34</a:t>
            </a:fld>
            <a:endParaRPr lang="en-US"/>
          </a:p>
        </p:txBody>
      </p:sp>
      <p:sp>
        <p:nvSpPr>
          <p:cNvPr id="5" name="Rectangle 4"/>
          <p:cNvSpPr/>
          <p:nvPr/>
        </p:nvSpPr>
        <p:spPr>
          <a:xfrm>
            <a:off x="228600" y="152399"/>
            <a:ext cx="7924800" cy="6247864"/>
          </a:xfrm>
          <a:prstGeom prst="rect">
            <a:avLst/>
          </a:prstGeom>
        </p:spPr>
        <p:txBody>
          <a:bodyPr wrap="square">
            <a:spAutoFit/>
          </a:bodyPr>
          <a:lstStyle/>
          <a:p>
            <a:r>
              <a:rPr lang="en-US" sz="3600" b="1" dirty="0" smtClean="0"/>
              <a:t>THE.WORLD.IS.FALLING.APART</a:t>
            </a:r>
            <a:endParaRPr lang="en-US" sz="3600" b="1" dirty="0"/>
          </a:p>
          <a:p>
            <a:r>
              <a:rPr lang="en-US" sz="2800" dirty="0" smtClean="0"/>
              <a:t>	99  Just </a:t>
            </a:r>
            <a:r>
              <a:rPr lang="en-US" sz="2800" dirty="0"/>
              <a:t>exactly what Jesus said when He come to the earth. He said God had sent them prophets down through the age, every time that their--their world system would fall apart, their religious system. Said, "What did you do with him?</a:t>
            </a:r>
            <a:r>
              <a:rPr lang="en-US" sz="2800" b="1" dirty="0"/>
              <a:t> God sent the prophet and you put him in a tomb.</a:t>
            </a:r>
            <a:r>
              <a:rPr lang="en-US" sz="2800" dirty="0"/>
              <a:t> </a:t>
            </a:r>
            <a:r>
              <a:rPr lang="en-US" sz="2800" b="1" dirty="0" smtClean="0"/>
              <a:t>And </a:t>
            </a:r>
            <a:r>
              <a:rPr lang="en-US" sz="2800" b="1" dirty="0"/>
              <a:t>then about another generation, you wake up and realize that that was a prophet. </a:t>
            </a:r>
            <a:r>
              <a:rPr lang="en-US" sz="2800" dirty="0"/>
              <a:t>And then what do you do? Garnish the tomb." What do you do? </a:t>
            </a:r>
            <a:r>
              <a:rPr lang="en-US" sz="2800" b="1" dirty="0"/>
              <a:t>Make a tradition of his life.</a:t>
            </a:r>
            <a:r>
              <a:rPr lang="en-US" sz="2800" dirty="0"/>
              <a:t> That's exactly what Israel had done, had taken the prophet Moses and had made a tradition of his life.</a:t>
            </a:r>
          </a:p>
          <a:p>
            <a:r>
              <a:rPr lang="en-US" sz="2800" dirty="0" smtClean="0"/>
              <a:t>	</a:t>
            </a:r>
            <a:endParaRPr lang="en-US" sz="2800" dirty="0"/>
          </a:p>
        </p:txBody>
      </p:sp>
    </p:spTree>
    <p:extLst>
      <p:ext uri="{BB962C8B-B14F-4D97-AF65-F5344CB8AC3E}">
        <p14:creationId xmlns:p14="http://schemas.microsoft.com/office/powerpoint/2010/main" val="1237231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35</a:t>
            </a:fld>
            <a:endParaRPr lang="en-US"/>
          </a:p>
        </p:txBody>
      </p:sp>
      <p:sp>
        <p:nvSpPr>
          <p:cNvPr id="5" name="Rectangle 4"/>
          <p:cNvSpPr/>
          <p:nvPr/>
        </p:nvSpPr>
        <p:spPr>
          <a:xfrm>
            <a:off x="304800" y="228600"/>
            <a:ext cx="7848600" cy="4401205"/>
          </a:xfrm>
          <a:prstGeom prst="rect">
            <a:avLst/>
          </a:prstGeom>
        </p:spPr>
        <p:txBody>
          <a:bodyPr wrap="square">
            <a:spAutoFit/>
          </a:bodyPr>
          <a:lstStyle/>
          <a:p>
            <a:r>
              <a:rPr lang="en-US" sz="2800" dirty="0" smtClean="0"/>
              <a:t>	100 </a:t>
            </a:r>
            <a:r>
              <a:rPr lang="en-US" sz="2800" dirty="0"/>
              <a:t>And that's the way we do. Martin Luther, John Wesley, other men. We're always looking back, see, see those things.</a:t>
            </a:r>
            <a:r>
              <a:rPr lang="en-US" sz="2800" b="1" dirty="0"/>
              <a:t> And you make a tradition of their life, garnish the tombs of them.</a:t>
            </a:r>
            <a:r>
              <a:rPr lang="en-US" sz="2800" dirty="0"/>
              <a:t> And their message was for another day. </a:t>
            </a:r>
            <a:r>
              <a:rPr lang="en-US" sz="2800" b="1" dirty="0"/>
              <a:t>By time you wake up, well, that day's done lived by</a:t>
            </a:r>
            <a:r>
              <a:rPr lang="en-US" sz="2800" dirty="0"/>
              <a:t>. </a:t>
            </a:r>
            <a:r>
              <a:rPr lang="en-US" sz="2800" b="1" dirty="0"/>
              <a:t>We're in another day.</a:t>
            </a:r>
            <a:r>
              <a:rPr lang="en-US" sz="2800" dirty="0"/>
              <a:t> The whole systems worked that way, since the beginning, man-made systems.</a:t>
            </a:r>
          </a:p>
          <a:p>
            <a:pPr algn="r"/>
            <a:r>
              <a:rPr lang="en-US" sz="2800" dirty="0"/>
              <a:t>63-0412 </a:t>
            </a:r>
          </a:p>
        </p:txBody>
      </p:sp>
    </p:spTree>
    <p:extLst>
      <p:ext uri="{BB962C8B-B14F-4D97-AF65-F5344CB8AC3E}">
        <p14:creationId xmlns:p14="http://schemas.microsoft.com/office/powerpoint/2010/main" val="1327665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36</a:t>
            </a:fld>
            <a:endParaRPr lang="en-US"/>
          </a:p>
        </p:txBody>
      </p:sp>
      <p:sp>
        <p:nvSpPr>
          <p:cNvPr id="5" name="Rectangle 4"/>
          <p:cNvSpPr/>
          <p:nvPr/>
        </p:nvSpPr>
        <p:spPr>
          <a:xfrm>
            <a:off x="304800" y="152401"/>
            <a:ext cx="8001000" cy="6432530"/>
          </a:xfrm>
          <a:prstGeom prst="rect">
            <a:avLst/>
          </a:prstGeom>
        </p:spPr>
        <p:txBody>
          <a:bodyPr wrap="square">
            <a:spAutoFit/>
          </a:bodyPr>
          <a:lstStyle/>
          <a:p>
            <a:r>
              <a:rPr lang="en-US" sz="4000" b="1" dirty="0"/>
              <a:t>MATTHEW </a:t>
            </a:r>
            <a:r>
              <a:rPr lang="en-US" sz="4000" b="1" dirty="0" smtClean="0"/>
              <a:t>23:29-31</a:t>
            </a:r>
            <a:endParaRPr lang="en-US" sz="4000" b="1" dirty="0"/>
          </a:p>
          <a:p>
            <a:r>
              <a:rPr lang="en-US" sz="2800" i="1" dirty="0" smtClean="0"/>
              <a:t>	 29 </a:t>
            </a:r>
            <a:r>
              <a:rPr lang="en-US" sz="2800" i="1" dirty="0"/>
              <a:t>Woe unto you, scribes and Pharisees, hypocrites! because ye build the tombs of the prophets, and </a:t>
            </a:r>
            <a:r>
              <a:rPr lang="en-US" sz="2800" b="1" i="1" dirty="0"/>
              <a:t>garnish</a:t>
            </a:r>
            <a:r>
              <a:rPr lang="en-US" sz="2800" i="1" dirty="0"/>
              <a:t> the </a:t>
            </a:r>
            <a:r>
              <a:rPr lang="en-US" sz="2800" i="1" dirty="0" err="1"/>
              <a:t>sepulchres</a:t>
            </a:r>
            <a:r>
              <a:rPr lang="en-US" sz="2800" i="1" dirty="0"/>
              <a:t> of the righteous, </a:t>
            </a:r>
            <a:r>
              <a:rPr lang="en-US" sz="2800" i="1" dirty="0" smtClean="0"/>
              <a:t>30 </a:t>
            </a:r>
            <a:r>
              <a:rPr lang="en-US" sz="2800" i="1" dirty="0"/>
              <a:t>And say, If we had been in the days of our fathers, we would not have been partakers with them in the blood of the </a:t>
            </a:r>
            <a:r>
              <a:rPr lang="en-US" sz="2800" i="1" dirty="0" smtClean="0"/>
              <a:t>prophets. 31 </a:t>
            </a:r>
            <a:r>
              <a:rPr lang="en-US" sz="2800" i="1" dirty="0"/>
              <a:t>Wherefore ye be witnesses unto yourselves, that ye are the children of them which killed the prophets.</a:t>
            </a:r>
          </a:p>
          <a:p>
            <a:endParaRPr lang="en-US" sz="3200" b="1" dirty="0" smtClean="0"/>
          </a:p>
          <a:p>
            <a:r>
              <a:rPr lang="en-US" sz="3200" b="1" dirty="0" smtClean="0"/>
              <a:t>Garnish: </a:t>
            </a:r>
            <a:r>
              <a:rPr lang="en-US" sz="2800" dirty="0" smtClean="0"/>
              <a:t>(Gr.) </a:t>
            </a:r>
            <a:r>
              <a:rPr lang="en-US" sz="2800" dirty="0" err="1" smtClean="0"/>
              <a:t>kosmeo</a:t>
            </a:r>
            <a:endParaRPr lang="en-US" sz="2800" dirty="0" smtClean="0"/>
          </a:p>
          <a:p>
            <a:r>
              <a:rPr lang="en-US" sz="2800" dirty="0"/>
              <a:t>	</a:t>
            </a:r>
            <a:r>
              <a:rPr lang="en-US" sz="2800" dirty="0" smtClean="0"/>
              <a:t>To </a:t>
            </a:r>
            <a:r>
              <a:rPr lang="en-US" sz="2800" dirty="0"/>
              <a:t>put in order, arrange, make ready, </a:t>
            </a:r>
            <a:r>
              <a:rPr lang="en-US" sz="2800" dirty="0" smtClean="0"/>
              <a:t>prepare.</a:t>
            </a:r>
            <a:endParaRPr lang="en-US" sz="2800" dirty="0"/>
          </a:p>
          <a:p>
            <a:r>
              <a:rPr lang="en-US" sz="2800" dirty="0" smtClean="0"/>
              <a:t>	To </a:t>
            </a:r>
            <a:r>
              <a:rPr lang="en-US" sz="2800" dirty="0"/>
              <a:t>ornament, adore; metaph. to embellish </a:t>
            </a:r>
            <a:r>
              <a:rPr lang="en-US" sz="2800" dirty="0" smtClean="0"/>
              <a:t>			with </a:t>
            </a:r>
            <a:r>
              <a:rPr lang="en-US" sz="2800" dirty="0" err="1"/>
              <a:t>honour</a:t>
            </a:r>
            <a:r>
              <a:rPr lang="en-US" sz="2800" dirty="0"/>
              <a:t>, gain </a:t>
            </a:r>
            <a:r>
              <a:rPr lang="en-US" sz="2800" dirty="0" err="1" smtClean="0"/>
              <a:t>honour</a:t>
            </a:r>
            <a:r>
              <a:rPr lang="en-US" sz="2800" dirty="0" smtClean="0"/>
              <a:t>.</a:t>
            </a:r>
            <a:endParaRPr lang="en-US" sz="2800" dirty="0"/>
          </a:p>
        </p:txBody>
      </p:sp>
    </p:spTree>
    <p:extLst>
      <p:ext uri="{BB962C8B-B14F-4D97-AF65-F5344CB8AC3E}">
        <p14:creationId xmlns:p14="http://schemas.microsoft.com/office/powerpoint/2010/main" val="984277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37</a:t>
            </a:fld>
            <a:endParaRPr lang="en-US"/>
          </a:p>
        </p:txBody>
      </p:sp>
      <p:sp>
        <p:nvSpPr>
          <p:cNvPr id="5" name="Rectangle 4"/>
          <p:cNvSpPr/>
          <p:nvPr/>
        </p:nvSpPr>
        <p:spPr>
          <a:xfrm>
            <a:off x="220133" y="152400"/>
            <a:ext cx="8077200" cy="6247864"/>
          </a:xfrm>
          <a:prstGeom prst="rect">
            <a:avLst/>
          </a:prstGeom>
        </p:spPr>
        <p:txBody>
          <a:bodyPr wrap="square">
            <a:spAutoFit/>
          </a:bodyPr>
          <a:lstStyle/>
          <a:p>
            <a:r>
              <a:rPr lang="en-US" sz="3600" b="1" dirty="0" smtClean="0"/>
              <a:t>BLIND.BARTIMAEUS</a:t>
            </a:r>
            <a:endParaRPr lang="en-US" sz="3600" b="1" dirty="0"/>
          </a:p>
          <a:p>
            <a:r>
              <a:rPr lang="en-US" sz="2800" dirty="0"/>
              <a:t>	</a:t>
            </a:r>
            <a:r>
              <a:rPr lang="en-US" sz="2800" dirty="0" smtClean="0"/>
              <a:t>22 And </a:t>
            </a:r>
            <a:r>
              <a:rPr lang="en-US" sz="2800" dirty="0"/>
              <a:t>his servant ran and met her. And she said, "All is well." The baby dead, her husband frantic, said, "All is well." Why</a:t>
            </a:r>
            <a:r>
              <a:rPr lang="en-US" sz="2800" b="1" dirty="0"/>
              <a:t>? She knew God was in His servant the prophet.</a:t>
            </a:r>
            <a:r>
              <a:rPr lang="en-US" sz="2800" dirty="0"/>
              <a:t> She knew she could hear from God, and she wanted to know why that her baby had been taken. So she runs up close, and Elijah looks at her again, and he said, </a:t>
            </a:r>
            <a:r>
              <a:rPr lang="en-US" sz="2800" i="1" dirty="0"/>
              <a:t>"Her heart is full of gloom, and God has hid it from me."</a:t>
            </a:r>
          </a:p>
          <a:p>
            <a:r>
              <a:rPr lang="en-US" sz="2800" dirty="0" smtClean="0"/>
              <a:t>	You </a:t>
            </a:r>
            <a:r>
              <a:rPr lang="en-US" sz="2800" dirty="0"/>
              <a:t>know, there's a wonderful thing</a:t>
            </a:r>
            <a:r>
              <a:rPr lang="en-US" sz="2800" b="1" dirty="0"/>
              <a:t>. God don't tell His prophets everything. </a:t>
            </a:r>
            <a:r>
              <a:rPr lang="en-US" sz="2800" dirty="0"/>
              <a:t>He just tells them what He wants them to know, not everything. They can't do nothing in themselves. Just what God shows them, that's what they do</a:t>
            </a:r>
            <a:r>
              <a:rPr lang="en-US" sz="2800" dirty="0" smtClean="0"/>
              <a:t>.</a:t>
            </a:r>
            <a:endParaRPr lang="en-US" sz="2800" dirty="0"/>
          </a:p>
        </p:txBody>
      </p:sp>
    </p:spTree>
    <p:extLst>
      <p:ext uri="{BB962C8B-B14F-4D97-AF65-F5344CB8AC3E}">
        <p14:creationId xmlns:p14="http://schemas.microsoft.com/office/powerpoint/2010/main" val="3366196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38</a:t>
            </a:fld>
            <a:endParaRPr lang="en-US"/>
          </a:p>
        </p:txBody>
      </p:sp>
      <p:sp>
        <p:nvSpPr>
          <p:cNvPr id="5" name="Rectangle 4"/>
          <p:cNvSpPr/>
          <p:nvPr/>
        </p:nvSpPr>
        <p:spPr>
          <a:xfrm>
            <a:off x="381000" y="228600"/>
            <a:ext cx="7772400" cy="4401205"/>
          </a:xfrm>
          <a:prstGeom prst="rect">
            <a:avLst/>
          </a:prstGeom>
        </p:spPr>
        <p:txBody>
          <a:bodyPr wrap="square">
            <a:spAutoFit/>
          </a:bodyPr>
          <a:lstStyle/>
          <a:p>
            <a:r>
              <a:rPr lang="en-US" sz="2800" dirty="0" smtClean="0"/>
              <a:t>	Could </a:t>
            </a:r>
            <a:r>
              <a:rPr lang="en-US" sz="2800" dirty="0"/>
              <a:t>you imagine</a:t>
            </a:r>
            <a:r>
              <a:rPr lang="en-US" sz="2800" b="1" dirty="0"/>
              <a:t> Isaac </a:t>
            </a:r>
            <a:r>
              <a:rPr lang="en-US" sz="2800" dirty="0"/>
              <a:t>setting blind and blessing Jacob in the stead of Esau? Could you imagine</a:t>
            </a:r>
            <a:r>
              <a:rPr lang="en-US" sz="2800" b="1" dirty="0"/>
              <a:t> Jacob </a:t>
            </a:r>
            <a:r>
              <a:rPr lang="en-US" sz="2800" dirty="0"/>
              <a:t>holding Joseph's coat for forty years, bloody, thinking that an animal killed it, and being a prophet?</a:t>
            </a:r>
          </a:p>
          <a:p>
            <a:r>
              <a:rPr lang="en-US" sz="2800" dirty="0" smtClean="0"/>
              <a:t>	Proves </a:t>
            </a:r>
            <a:r>
              <a:rPr lang="en-US" sz="2800" dirty="0"/>
              <a:t>God just reveals to His prophets that what He wants them to know, nothing else. </a:t>
            </a:r>
            <a:r>
              <a:rPr lang="en-US" sz="2800" b="1" dirty="0"/>
              <a:t>Prophets are not infallible people</a:t>
            </a:r>
            <a:r>
              <a:rPr lang="en-US" sz="2800" dirty="0"/>
              <a:t>. Prophets are not Angels. </a:t>
            </a:r>
            <a:r>
              <a:rPr lang="en-US" sz="2800" b="1" dirty="0"/>
              <a:t>They are men.</a:t>
            </a:r>
          </a:p>
          <a:p>
            <a:r>
              <a:rPr lang="en-US" sz="2800" dirty="0"/>
              <a:t> </a:t>
            </a:r>
            <a:r>
              <a:rPr lang="en-US" sz="2800" dirty="0" smtClean="0"/>
              <a:t>						57-0127</a:t>
            </a:r>
            <a:endParaRPr lang="en-US" sz="2800" dirty="0"/>
          </a:p>
        </p:txBody>
      </p:sp>
    </p:spTree>
    <p:extLst>
      <p:ext uri="{BB962C8B-B14F-4D97-AF65-F5344CB8AC3E}">
        <p14:creationId xmlns:p14="http://schemas.microsoft.com/office/powerpoint/2010/main" val="3596269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39</a:t>
            </a:fld>
            <a:endParaRPr lang="en-US"/>
          </a:p>
        </p:txBody>
      </p:sp>
      <p:sp>
        <p:nvSpPr>
          <p:cNvPr id="5" name="Rectangle 4"/>
          <p:cNvSpPr/>
          <p:nvPr/>
        </p:nvSpPr>
        <p:spPr>
          <a:xfrm>
            <a:off x="152400" y="152400"/>
            <a:ext cx="8077200" cy="6247864"/>
          </a:xfrm>
          <a:prstGeom prst="rect">
            <a:avLst/>
          </a:prstGeom>
        </p:spPr>
        <p:txBody>
          <a:bodyPr wrap="square">
            <a:spAutoFit/>
          </a:bodyPr>
          <a:lstStyle/>
          <a:p>
            <a:r>
              <a:rPr lang="en-US" sz="3600" b="1" dirty="0" smtClean="0"/>
              <a:t>HE.CARES.DO.YOU.CARE</a:t>
            </a:r>
            <a:r>
              <a:rPr lang="en-US" sz="2800" dirty="0" smtClean="0"/>
              <a:t>  63-0721</a:t>
            </a:r>
            <a:endParaRPr lang="en-US" sz="2800" dirty="0"/>
          </a:p>
          <a:p>
            <a:r>
              <a:rPr lang="en-US" sz="2800" dirty="0" smtClean="0"/>
              <a:t>	</a:t>
            </a:r>
            <a:r>
              <a:rPr lang="en-US" sz="2800" i="1" dirty="0" smtClean="0"/>
              <a:t>Did </a:t>
            </a:r>
            <a:r>
              <a:rPr lang="en-US" sz="2800" i="1" dirty="0"/>
              <a:t>you prophesy that there'd be a--a million </a:t>
            </a:r>
            <a:r>
              <a:rPr lang="en-US" sz="2800" i="1" dirty="0" err="1"/>
              <a:t>negros</a:t>
            </a:r>
            <a:r>
              <a:rPr lang="en-US" sz="2800" i="1" dirty="0"/>
              <a:t> killed on the... or did you just announce that there would be this happening?</a:t>
            </a:r>
          </a:p>
          <a:p>
            <a:r>
              <a:rPr lang="en-US" sz="2800" dirty="0" smtClean="0"/>
              <a:t>	7 </a:t>
            </a:r>
            <a:r>
              <a:rPr lang="en-US" sz="2800" dirty="0"/>
              <a:t>Now, see, I've always asked you to be careful what you're listening to. </a:t>
            </a:r>
            <a:r>
              <a:rPr lang="en-US" sz="2800" dirty="0" smtClean="0"/>
              <a:t>There's </a:t>
            </a:r>
            <a:r>
              <a:rPr lang="en-US" sz="2800" dirty="0"/>
              <a:t>so much of it that it's just the human side. But always if there is something that goes forth, it will speak it, "It's THUS SAITH THE LORD," even to visions or anything. The visions on the platform, in the audience, you are doing that yourself; it isn't God, it's you. </a:t>
            </a:r>
            <a:r>
              <a:rPr lang="en-US" sz="2800" dirty="0" smtClean="0"/>
              <a:t>Like </a:t>
            </a:r>
            <a:r>
              <a:rPr lang="en-US" sz="2800" dirty="0"/>
              <a:t>the woman touched His garment, He didn't know who she was or what was wrong with her, but she did that herself</a:t>
            </a:r>
            <a:r>
              <a:rPr lang="en-US" sz="2800" dirty="0" smtClean="0"/>
              <a:t>. </a:t>
            </a:r>
            <a:endParaRPr lang="en-US" sz="2800" dirty="0"/>
          </a:p>
        </p:txBody>
      </p:sp>
    </p:spTree>
    <p:extLst>
      <p:ext uri="{BB962C8B-B14F-4D97-AF65-F5344CB8AC3E}">
        <p14:creationId xmlns:p14="http://schemas.microsoft.com/office/powerpoint/2010/main" val="2188184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4</a:t>
            </a:fld>
            <a:endParaRPr lang="en-US"/>
          </a:p>
        </p:txBody>
      </p:sp>
      <p:sp>
        <p:nvSpPr>
          <p:cNvPr id="5" name="Rectangle 4"/>
          <p:cNvSpPr/>
          <p:nvPr/>
        </p:nvSpPr>
        <p:spPr>
          <a:xfrm>
            <a:off x="381000" y="228600"/>
            <a:ext cx="7543800" cy="2739211"/>
          </a:xfrm>
          <a:prstGeom prst="rect">
            <a:avLst/>
          </a:prstGeom>
        </p:spPr>
        <p:txBody>
          <a:bodyPr wrap="square">
            <a:spAutoFit/>
          </a:bodyPr>
          <a:lstStyle/>
          <a:p>
            <a:r>
              <a:rPr lang="en-US" sz="4400" b="1" dirty="0" err="1" smtClean="0"/>
              <a:t>Defence</a:t>
            </a:r>
            <a:r>
              <a:rPr lang="en-US" sz="4400" b="1" dirty="0" smtClean="0"/>
              <a:t>:</a:t>
            </a:r>
          </a:p>
          <a:p>
            <a:r>
              <a:rPr lang="en-US" sz="3200" dirty="0" smtClean="0"/>
              <a:t>(Gr.) apologia </a:t>
            </a:r>
          </a:p>
          <a:p>
            <a:r>
              <a:rPr lang="en-US" sz="3200" dirty="0"/>
              <a:t>	</a:t>
            </a:r>
            <a:r>
              <a:rPr lang="en-US" sz="3200" dirty="0" smtClean="0"/>
              <a:t>Verbal </a:t>
            </a:r>
            <a:r>
              <a:rPr lang="en-US" sz="3200" dirty="0" err="1"/>
              <a:t>defence</a:t>
            </a:r>
            <a:r>
              <a:rPr lang="en-US" sz="3200" dirty="0"/>
              <a:t>, speech in </a:t>
            </a:r>
            <a:r>
              <a:rPr lang="en-US" sz="3200" dirty="0" err="1"/>
              <a:t>defence</a:t>
            </a:r>
            <a:r>
              <a:rPr lang="en-US" sz="3200" dirty="0"/>
              <a:t>, a reasoned statement or </a:t>
            </a:r>
            <a:r>
              <a:rPr lang="en-US" sz="3200" dirty="0" smtClean="0"/>
              <a:t>argument.</a:t>
            </a:r>
          </a:p>
          <a:p>
            <a:endParaRPr lang="en-US" sz="3200" b="1" dirty="0"/>
          </a:p>
        </p:txBody>
      </p:sp>
    </p:spTree>
    <p:extLst>
      <p:ext uri="{BB962C8B-B14F-4D97-AF65-F5344CB8AC3E}">
        <p14:creationId xmlns:p14="http://schemas.microsoft.com/office/powerpoint/2010/main" val="3186873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40</a:t>
            </a:fld>
            <a:endParaRPr lang="en-US"/>
          </a:p>
        </p:txBody>
      </p:sp>
      <p:sp>
        <p:nvSpPr>
          <p:cNvPr id="5" name="Rectangle 4"/>
          <p:cNvSpPr/>
          <p:nvPr/>
        </p:nvSpPr>
        <p:spPr>
          <a:xfrm>
            <a:off x="228600" y="152400"/>
            <a:ext cx="8077200" cy="6986528"/>
          </a:xfrm>
          <a:prstGeom prst="rect">
            <a:avLst/>
          </a:prstGeom>
        </p:spPr>
        <p:txBody>
          <a:bodyPr wrap="square">
            <a:spAutoFit/>
          </a:bodyPr>
          <a:lstStyle/>
          <a:p>
            <a:r>
              <a:rPr lang="en-US" sz="2800" dirty="0" smtClean="0"/>
              <a:t>	</a:t>
            </a:r>
            <a:r>
              <a:rPr lang="en-US" sz="2700" dirty="0" smtClean="0"/>
              <a:t>Now</a:t>
            </a:r>
            <a:r>
              <a:rPr lang="en-US" sz="2700" dirty="0"/>
              <a:t>, that wasn't THUS SAITH THE LORD. It was THUS SAITH THE LORD when Jesus spoke back and told her that her faith had saved her. </a:t>
            </a:r>
            <a:r>
              <a:rPr lang="en-US" sz="2700" b="1" dirty="0"/>
              <a:t>But, see, you have to watch.</a:t>
            </a:r>
          </a:p>
          <a:p>
            <a:r>
              <a:rPr lang="en-US" sz="2700" dirty="0"/>
              <a:t>	9 No, I just was talking about Martin Luther King, on this great disaster that they're having in the South, with the colored people. I said, "If those people were slaves, I'd take my church and go south to help them people out of slavery." I sure would, because man makes slaves, not God. We're all of one blood. We all come from one tree, and that was from Adam. God, by one blood, has made all nations. And whether we, our colors are brown, or black, or yellow, or red, or whatever it might be, we are all creatures of the Almighty, see, and there shouldn't be any differences in us.</a:t>
            </a:r>
          </a:p>
        </p:txBody>
      </p:sp>
    </p:spTree>
    <p:extLst>
      <p:ext uri="{BB962C8B-B14F-4D97-AF65-F5344CB8AC3E}">
        <p14:creationId xmlns:p14="http://schemas.microsoft.com/office/powerpoint/2010/main" val="1198123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41</a:t>
            </a:fld>
            <a:endParaRPr lang="en-US"/>
          </a:p>
        </p:txBody>
      </p:sp>
      <p:sp>
        <p:nvSpPr>
          <p:cNvPr id="5" name="Rectangle 4"/>
          <p:cNvSpPr/>
          <p:nvPr/>
        </p:nvSpPr>
        <p:spPr>
          <a:xfrm>
            <a:off x="228600" y="76200"/>
            <a:ext cx="8077200" cy="5262979"/>
          </a:xfrm>
          <a:prstGeom prst="rect">
            <a:avLst/>
          </a:prstGeom>
        </p:spPr>
        <p:txBody>
          <a:bodyPr wrap="square">
            <a:spAutoFit/>
          </a:bodyPr>
          <a:lstStyle/>
          <a:p>
            <a:r>
              <a:rPr lang="en-US" sz="2800" dirty="0"/>
              <a:t>	</a:t>
            </a:r>
            <a:r>
              <a:rPr lang="en-US" sz="2800" dirty="0" smtClean="0"/>
              <a:t>16 It's </a:t>
            </a:r>
            <a:r>
              <a:rPr lang="en-US" sz="2800" dirty="0"/>
              <a:t>inspired of the wrong thing, you see, see, they, them people. And that's the reason I say that, not that there is </a:t>
            </a:r>
            <a:r>
              <a:rPr lang="en-US" sz="2800" dirty="0" smtClean="0"/>
              <a:t>any </a:t>
            </a:r>
            <a:r>
              <a:rPr lang="en-US" sz="2800" dirty="0"/>
              <a:t>prophecy concerning it. I have nothing on it from the Lord. And be you sure now, if I say anything from the Lord like that, to tell you, it's always... I'm speaking now. </a:t>
            </a:r>
            <a:r>
              <a:rPr lang="en-US" sz="2800" b="1" dirty="0"/>
              <a:t>But when He speaks, I say "It's not me, it's THUS SAITH THE LORD." </a:t>
            </a:r>
            <a:r>
              <a:rPr lang="en-US" sz="2800" dirty="0"/>
              <a:t>And I can't say it until He tells me. I could be altogether wrong in my thought about Martin Luther King. I don't know, I can't say. </a:t>
            </a:r>
            <a:r>
              <a:rPr lang="en-US" sz="2800" b="1" dirty="0"/>
              <a:t>That's just my opinion. </a:t>
            </a:r>
            <a:endParaRPr lang="en-US" sz="2800" b="1" dirty="0" smtClean="0"/>
          </a:p>
          <a:p>
            <a:pPr algn="r"/>
            <a:r>
              <a:rPr lang="en-US" sz="2800" dirty="0"/>
              <a:t> 63-0721</a:t>
            </a:r>
            <a:endParaRPr lang="en-US" sz="2800" b="1" dirty="0"/>
          </a:p>
        </p:txBody>
      </p:sp>
    </p:spTree>
    <p:extLst>
      <p:ext uri="{BB962C8B-B14F-4D97-AF65-F5344CB8AC3E}">
        <p14:creationId xmlns:p14="http://schemas.microsoft.com/office/powerpoint/2010/main" val="2786422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42</a:t>
            </a:fld>
            <a:endParaRPr lang="en-US"/>
          </a:p>
        </p:txBody>
      </p:sp>
      <p:sp>
        <p:nvSpPr>
          <p:cNvPr id="5" name="Rectangle 4"/>
          <p:cNvSpPr/>
          <p:nvPr/>
        </p:nvSpPr>
        <p:spPr>
          <a:xfrm>
            <a:off x="228600" y="58847"/>
            <a:ext cx="8001000" cy="4955203"/>
          </a:xfrm>
          <a:prstGeom prst="rect">
            <a:avLst/>
          </a:prstGeom>
        </p:spPr>
        <p:txBody>
          <a:bodyPr wrap="square">
            <a:spAutoFit/>
          </a:bodyPr>
          <a:lstStyle/>
          <a:p>
            <a:r>
              <a:rPr lang="en-US" sz="3600" b="1" dirty="0" smtClean="0"/>
              <a:t>REVELATION.CHAPTER.FIVE.2</a:t>
            </a:r>
            <a:endParaRPr lang="en-US" sz="3600" b="1" dirty="0"/>
          </a:p>
          <a:p>
            <a:r>
              <a:rPr lang="en-US" sz="2800" dirty="0"/>
              <a:t> </a:t>
            </a:r>
            <a:r>
              <a:rPr lang="en-US" sz="2800" dirty="0" smtClean="0"/>
              <a:t>	232 There's </a:t>
            </a:r>
            <a:r>
              <a:rPr lang="en-US" sz="2800" dirty="0"/>
              <a:t>at least </a:t>
            </a:r>
            <a:r>
              <a:rPr lang="en-US" sz="2800" dirty="0" smtClean="0"/>
              <a:t>15-20 </a:t>
            </a:r>
            <a:r>
              <a:rPr lang="en-US" sz="2800" dirty="0"/>
              <a:t>people setting right here was guilty of thinking that I was Jesus Christ. How could they do it? </a:t>
            </a:r>
            <a:r>
              <a:rPr lang="en-US" sz="2800" b="1" dirty="0"/>
              <a:t>I was right onto them till I found out that God told me it was a spirit.</a:t>
            </a:r>
            <a:r>
              <a:rPr lang="en-US" sz="2800" dirty="0"/>
              <a:t> </a:t>
            </a:r>
            <a:r>
              <a:rPr lang="en-US" sz="2800" dirty="0" smtClean="0"/>
              <a:t>And </a:t>
            </a:r>
            <a:r>
              <a:rPr lang="en-US" sz="2800" dirty="0"/>
              <a:t>them men believed me, every word. I said, </a:t>
            </a:r>
            <a:r>
              <a:rPr lang="en-US" sz="2800" i="1" dirty="0"/>
              <a:t>"How do you believe me then, if I tell you?"</a:t>
            </a:r>
            <a:r>
              <a:rPr lang="en-US" sz="2800" dirty="0"/>
              <a:t> Then we got to the Word; then they begin to see, said, "Well, sure, we didn't believe you, or we'd have listened to what you said." </a:t>
            </a:r>
            <a:r>
              <a:rPr lang="en-US" sz="2800" dirty="0" smtClean="0"/>
              <a:t>But </a:t>
            </a:r>
            <a:r>
              <a:rPr lang="en-US" sz="2800" dirty="0"/>
              <a:t>they actually thought they were right, sincerely</a:t>
            </a:r>
            <a:r>
              <a:rPr lang="en-US" sz="2800" dirty="0" smtClean="0"/>
              <a:t>.</a:t>
            </a:r>
            <a:endParaRPr lang="en-US" sz="2800" dirty="0"/>
          </a:p>
        </p:txBody>
      </p:sp>
    </p:spTree>
    <p:extLst>
      <p:ext uri="{BB962C8B-B14F-4D97-AF65-F5344CB8AC3E}">
        <p14:creationId xmlns:p14="http://schemas.microsoft.com/office/powerpoint/2010/main" val="3657558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43</a:t>
            </a:fld>
            <a:endParaRPr lang="en-US"/>
          </a:p>
        </p:txBody>
      </p:sp>
      <p:sp>
        <p:nvSpPr>
          <p:cNvPr id="5" name="Rectangle 4"/>
          <p:cNvSpPr/>
          <p:nvPr/>
        </p:nvSpPr>
        <p:spPr>
          <a:xfrm>
            <a:off x="304800" y="228600"/>
            <a:ext cx="7772400" cy="3970318"/>
          </a:xfrm>
          <a:prstGeom prst="rect">
            <a:avLst/>
          </a:prstGeom>
        </p:spPr>
        <p:txBody>
          <a:bodyPr wrap="square">
            <a:spAutoFit/>
          </a:bodyPr>
          <a:lstStyle/>
          <a:p>
            <a:r>
              <a:rPr lang="en-US" sz="2800" dirty="0"/>
              <a:t> </a:t>
            </a:r>
            <a:r>
              <a:rPr lang="en-US" sz="2800" dirty="0" smtClean="0"/>
              <a:t>	</a:t>
            </a:r>
            <a:r>
              <a:rPr lang="en-US" sz="2800" b="1" dirty="0" smtClean="0"/>
              <a:t>And </a:t>
            </a:r>
            <a:r>
              <a:rPr lang="en-US" sz="2800" b="1" dirty="0"/>
              <a:t>one of those spirits gets on you, that's got it (See?), you'll absolutely believe it.</a:t>
            </a:r>
            <a:r>
              <a:rPr lang="en-US" sz="2800" dirty="0"/>
              <a:t> I don't care; there's nobody can tell you any different. </a:t>
            </a:r>
            <a:r>
              <a:rPr lang="en-US" sz="2800" b="1" dirty="0"/>
              <a:t>No matter how much the Word says so, well, you just don't believe It anyhow; just go on. </a:t>
            </a:r>
            <a:r>
              <a:rPr lang="en-US" sz="2800" dirty="0"/>
              <a:t>"If you want to be that way, you go ahead, and I'll have my own way." </a:t>
            </a:r>
            <a:r>
              <a:rPr lang="en-US" sz="2800" b="1" dirty="0"/>
              <a:t>See, that shows you're anointed with the wrong spirit.</a:t>
            </a:r>
          </a:p>
          <a:p>
            <a:pPr algn="r"/>
            <a:r>
              <a:rPr lang="en-US" sz="2800" dirty="0"/>
              <a:t>61-0618</a:t>
            </a:r>
          </a:p>
        </p:txBody>
      </p:sp>
    </p:spTree>
    <p:extLst>
      <p:ext uri="{BB962C8B-B14F-4D97-AF65-F5344CB8AC3E}">
        <p14:creationId xmlns:p14="http://schemas.microsoft.com/office/powerpoint/2010/main" val="42342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44</a:t>
            </a:fld>
            <a:endParaRPr lang="en-US"/>
          </a:p>
        </p:txBody>
      </p:sp>
      <p:sp>
        <p:nvSpPr>
          <p:cNvPr id="5" name="Rectangle 4"/>
          <p:cNvSpPr/>
          <p:nvPr/>
        </p:nvSpPr>
        <p:spPr>
          <a:xfrm>
            <a:off x="152400" y="76200"/>
            <a:ext cx="8153400" cy="6370975"/>
          </a:xfrm>
          <a:prstGeom prst="rect">
            <a:avLst/>
          </a:prstGeom>
        </p:spPr>
        <p:txBody>
          <a:bodyPr wrap="square">
            <a:spAutoFit/>
          </a:bodyPr>
          <a:lstStyle/>
          <a:p>
            <a:r>
              <a:rPr lang="en-US" sz="3600" b="1" dirty="0" smtClean="0"/>
              <a:t>WHEN.THEIR.EYES.WERE.OPENED</a:t>
            </a:r>
          </a:p>
          <a:p>
            <a:r>
              <a:rPr lang="en-US" sz="3600" b="1" dirty="0" smtClean="0"/>
              <a:t>THEY.KNEW.HIM</a:t>
            </a:r>
            <a:endParaRPr lang="en-US" sz="3600" b="1" dirty="0"/>
          </a:p>
          <a:p>
            <a:r>
              <a:rPr lang="en-US" sz="2800" dirty="0" smtClean="0"/>
              <a:t>	32  </a:t>
            </a:r>
            <a:r>
              <a:rPr lang="en-US" sz="2800" dirty="0"/>
              <a:t>When they put a rag around His face, those drunken soldiers, and put a rag around His face, and took a stick and hit Him on the head</a:t>
            </a:r>
            <a:r>
              <a:rPr lang="en-US" sz="2800" dirty="0" smtClean="0"/>
              <a:t>, </a:t>
            </a:r>
            <a:r>
              <a:rPr lang="en-US" sz="2800" dirty="0"/>
              <a:t>"Now, we understand that You're a prophet. If You are a prophet," </a:t>
            </a:r>
            <a:r>
              <a:rPr lang="en-US" sz="2800" dirty="0" smtClean="0"/>
              <a:t>they </a:t>
            </a:r>
            <a:r>
              <a:rPr lang="en-US" sz="2800" dirty="0"/>
              <a:t>passed that stick </a:t>
            </a:r>
            <a:r>
              <a:rPr lang="en-US" sz="2800" dirty="0" smtClean="0"/>
              <a:t>to </a:t>
            </a:r>
            <a:r>
              <a:rPr lang="en-US" sz="2800" dirty="0"/>
              <a:t>the other, and said, "tell us who hit You. We'll believe it."</a:t>
            </a:r>
          </a:p>
          <a:p>
            <a:r>
              <a:rPr lang="en-US" sz="2800" dirty="0" smtClean="0"/>
              <a:t>33    See</a:t>
            </a:r>
            <a:r>
              <a:rPr lang="en-US" sz="2800" dirty="0"/>
              <a:t>, looked like that </a:t>
            </a:r>
            <a:r>
              <a:rPr lang="en-US" sz="2800" dirty="0" smtClean="0"/>
              <a:t>He </a:t>
            </a:r>
            <a:r>
              <a:rPr lang="en-US" sz="2800" dirty="0"/>
              <a:t>had got caught in a trap. And they thought, "Well, if they'd ever say anything </a:t>
            </a:r>
            <a:r>
              <a:rPr lang="en-US" sz="2800" dirty="0" smtClean="0"/>
              <a:t>to </a:t>
            </a:r>
            <a:r>
              <a:rPr lang="en-US" sz="2800" dirty="0"/>
              <a:t>Him, He'd just smite them blind. He would smite them dead, if they'd say anything."</a:t>
            </a:r>
            <a:r>
              <a:rPr lang="en-US" sz="2800" b="1" dirty="0"/>
              <a:t> See, that's not always God's purpose in doing things.</a:t>
            </a:r>
            <a:r>
              <a:rPr lang="en-US" sz="2800" dirty="0"/>
              <a:t> </a:t>
            </a:r>
            <a:endParaRPr lang="en-US" sz="2800" dirty="0" smtClean="0"/>
          </a:p>
          <a:p>
            <a:pPr algn="r"/>
            <a:r>
              <a:rPr lang="en-US" sz="2800" dirty="0"/>
              <a:t>64-0312</a:t>
            </a:r>
          </a:p>
        </p:txBody>
      </p:sp>
    </p:spTree>
    <p:extLst>
      <p:ext uri="{BB962C8B-B14F-4D97-AF65-F5344CB8AC3E}">
        <p14:creationId xmlns:p14="http://schemas.microsoft.com/office/powerpoint/2010/main" val="5062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45</a:t>
            </a:fld>
            <a:endParaRPr lang="en-US"/>
          </a:p>
        </p:txBody>
      </p:sp>
      <p:sp>
        <p:nvSpPr>
          <p:cNvPr id="5" name="Rectangle 4"/>
          <p:cNvSpPr/>
          <p:nvPr/>
        </p:nvSpPr>
        <p:spPr>
          <a:xfrm>
            <a:off x="381000" y="228601"/>
            <a:ext cx="7848600" cy="3785652"/>
          </a:xfrm>
          <a:prstGeom prst="rect">
            <a:avLst/>
          </a:prstGeom>
        </p:spPr>
        <p:txBody>
          <a:bodyPr wrap="square">
            <a:spAutoFit/>
          </a:bodyPr>
          <a:lstStyle/>
          <a:p>
            <a:r>
              <a:rPr lang="en-US" sz="3600" b="1" dirty="0" smtClean="0"/>
              <a:t>WHEN.THEIR.EYES.WERE.OPENED.THEY.KNEW.HIM</a:t>
            </a:r>
            <a:endParaRPr lang="en-US" sz="2800" dirty="0"/>
          </a:p>
          <a:p>
            <a:r>
              <a:rPr lang="en-US" sz="2800" dirty="0"/>
              <a:t>  </a:t>
            </a:r>
            <a:r>
              <a:rPr lang="en-US" sz="2800" dirty="0" smtClean="0"/>
              <a:t>	23  </a:t>
            </a:r>
            <a:r>
              <a:rPr lang="en-US" sz="2800" dirty="0"/>
              <a:t>And you take anything that's really way out in the phenomena like that, always check it with the Word. </a:t>
            </a:r>
            <a:r>
              <a:rPr lang="en-US" sz="2800" b="1" dirty="0"/>
              <a:t>And if the Word promised it, then it's only God rising on the scene again. </a:t>
            </a:r>
            <a:r>
              <a:rPr lang="en-US" sz="2800" dirty="0"/>
              <a:t>And that's the way every promise is</a:t>
            </a:r>
            <a:r>
              <a:rPr lang="en-US" sz="2800" dirty="0" smtClean="0"/>
              <a:t>.</a:t>
            </a:r>
          </a:p>
          <a:p>
            <a:pPr algn="r"/>
            <a:r>
              <a:rPr lang="en-US" sz="2800" dirty="0"/>
              <a:t>64-0212</a:t>
            </a:r>
          </a:p>
        </p:txBody>
      </p:sp>
    </p:spTree>
    <p:extLst>
      <p:ext uri="{BB962C8B-B14F-4D97-AF65-F5344CB8AC3E}">
        <p14:creationId xmlns:p14="http://schemas.microsoft.com/office/powerpoint/2010/main" val="1659344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46</a:t>
            </a:fld>
            <a:endParaRPr lang="en-US"/>
          </a:p>
        </p:txBody>
      </p:sp>
      <p:sp>
        <p:nvSpPr>
          <p:cNvPr id="5" name="Rectangle 4"/>
          <p:cNvSpPr/>
          <p:nvPr/>
        </p:nvSpPr>
        <p:spPr>
          <a:xfrm>
            <a:off x="381000" y="228600"/>
            <a:ext cx="7848600" cy="3662541"/>
          </a:xfrm>
          <a:prstGeom prst="rect">
            <a:avLst/>
          </a:prstGeom>
        </p:spPr>
        <p:txBody>
          <a:bodyPr wrap="square">
            <a:spAutoFit/>
          </a:bodyPr>
          <a:lstStyle/>
          <a:p>
            <a:r>
              <a:rPr lang="en-US" sz="3600" b="1" dirty="0" smtClean="0"/>
              <a:t>UNVEILING.OF.GOD</a:t>
            </a:r>
            <a:endParaRPr lang="en-US" sz="3600" dirty="0" smtClean="0"/>
          </a:p>
          <a:p>
            <a:r>
              <a:rPr lang="en-US" sz="2800" dirty="0"/>
              <a:t>	</a:t>
            </a:r>
            <a:r>
              <a:rPr lang="en-US" sz="2800" dirty="0" smtClean="0"/>
              <a:t>178 He </a:t>
            </a:r>
            <a:r>
              <a:rPr lang="en-US" sz="2800" dirty="0"/>
              <a:t>said, "Now, Moses, you understand, the people understands now. I have showed you; I've vindicated you." </a:t>
            </a:r>
            <a:r>
              <a:rPr lang="en-US" sz="2800" b="1" dirty="0"/>
              <a:t>God had veiled Himself in this prophet to speak His Word to the people. </a:t>
            </a:r>
            <a:r>
              <a:rPr lang="en-US" sz="2800" dirty="0"/>
              <a:t>Moses was the living God to them, the living Word of God made manifest. </a:t>
            </a:r>
            <a:endParaRPr lang="en-US" sz="2800" dirty="0" smtClean="0"/>
          </a:p>
          <a:p>
            <a:pPr algn="r"/>
            <a:r>
              <a:rPr lang="en-US" sz="2800" dirty="0"/>
              <a:t> </a:t>
            </a:r>
            <a:r>
              <a:rPr lang="en-US" sz="2800" dirty="0" smtClean="0"/>
              <a:t>64-0614</a:t>
            </a:r>
            <a:endParaRPr lang="en-US" sz="2800" dirty="0"/>
          </a:p>
        </p:txBody>
      </p:sp>
    </p:spTree>
    <p:extLst>
      <p:ext uri="{BB962C8B-B14F-4D97-AF65-F5344CB8AC3E}">
        <p14:creationId xmlns:p14="http://schemas.microsoft.com/office/powerpoint/2010/main" val="3720139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07-29-2012</a:t>
            </a:r>
            <a:endParaRPr lang="en-US"/>
          </a:p>
        </p:txBody>
      </p:sp>
      <p:sp>
        <p:nvSpPr>
          <p:cNvPr id="5" name="Footer Placeholder 4"/>
          <p:cNvSpPr>
            <a:spLocks noGrp="1"/>
          </p:cNvSpPr>
          <p:nvPr>
            <p:ph type="ftr" sz="quarter" idx="11"/>
          </p:nvPr>
        </p:nvSpPr>
        <p:spPr/>
        <p:txBody>
          <a:bodyPr/>
          <a:lstStyle/>
          <a:p>
            <a:r>
              <a:rPr lang="en-US" smtClean="0"/>
              <a:t>Present Truth 3</a:t>
            </a:r>
            <a:endParaRPr lang="en-US"/>
          </a:p>
        </p:txBody>
      </p:sp>
      <p:sp>
        <p:nvSpPr>
          <p:cNvPr id="6" name="Slide Number Placeholder 5"/>
          <p:cNvSpPr>
            <a:spLocks noGrp="1"/>
          </p:cNvSpPr>
          <p:nvPr>
            <p:ph type="sldNum" sz="quarter" idx="12"/>
          </p:nvPr>
        </p:nvSpPr>
        <p:spPr/>
        <p:txBody>
          <a:bodyPr/>
          <a:lstStyle/>
          <a:p>
            <a:fld id="{AC4DAC86-D943-45DC-86D6-56CCD16C63DC}" type="slidenum">
              <a:rPr lang="en-US" smtClean="0"/>
              <a:pPr/>
              <a:t>5</a:t>
            </a:fld>
            <a:endParaRPr lang="en-US"/>
          </a:p>
        </p:txBody>
      </p:sp>
      <p:sp>
        <p:nvSpPr>
          <p:cNvPr id="46081" name="Rectangle 1"/>
          <p:cNvSpPr>
            <a:spLocks noChangeArrowheads="1"/>
          </p:cNvSpPr>
          <p:nvPr/>
        </p:nvSpPr>
        <p:spPr bwMode="auto">
          <a:xfrm>
            <a:off x="152400" y="62329"/>
            <a:ext cx="80772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mbria" pitchFamily="18" charset="0"/>
                <a:ea typeface="Times New Roman" pitchFamily="18" charset="0"/>
              </a:rPr>
              <a:t>TRYING.TO.DO.GOD.A.SERVICE.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114  And it must be according to His Word that has been spoken. It must. </a:t>
            </a:r>
            <a:r>
              <a:rPr kumimoji="0" lang="en-US" sz="3200" b="1" i="0" u="none" strike="noStrike" cap="none" normalizeH="0" baseline="0" dirty="0" smtClean="0">
                <a:ln>
                  <a:noFill/>
                </a:ln>
                <a:solidFill>
                  <a:schemeClr val="tx1"/>
                </a:solidFill>
                <a:effectLst/>
                <a:latin typeface="Cambria" pitchFamily="18" charset="0"/>
                <a:ea typeface="Times New Roman" pitchFamily="18" charset="0"/>
              </a:rPr>
              <a:t>I don't care how well you say this ought to be, or that ought to be, or this ought to be. It's got to be according to His Word</a:t>
            </a:r>
            <a:r>
              <a:rPr kumimoji="0" lang="en-US" sz="3200" b="0" i="0" u="none" strike="noStrike" cap="none" normalizeH="0" baseline="0" dirty="0" smtClean="0">
                <a:ln>
                  <a:noFill/>
                </a:ln>
                <a:solidFill>
                  <a:schemeClr val="tx1"/>
                </a:solidFill>
                <a:effectLst/>
                <a:latin typeface="Cambria" pitchFamily="18" charset="0"/>
                <a:ea typeface="Times New Roman" pitchFamily="18" charset="0"/>
              </a:rPr>
              <a:t>; according to His time and His season.</a:t>
            </a:r>
          </a:p>
          <a:p>
            <a:pPr fontAlgn="base">
              <a:spcBef>
                <a:spcPct val="0"/>
              </a:spcBef>
              <a:spcAft>
                <a:spcPct val="0"/>
              </a:spcAft>
            </a:pPr>
            <a:r>
              <a:rPr lang="en-US" sz="2400" b="1" dirty="0" smtClean="0">
                <a:latin typeface="Cambria" pitchFamily="18" charset="0"/>
                <a:ea typeface="Times New Roman" pitchFamily="18" charset="0"/>
              </a:rPr>
              <a:t>				65-0718</a:t>
            </a:r>
            <a:endParaRPr lang="en-US" sz="2400" b="1"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mbria" pitchFamily="18" charset="0"/>
              <a:ea typeface="Times New Roman" pitchFamily="18" charset="0"/>
            </a:endParaRPr>
          </a:p>
        </p:txBody>
      </p:sp>
      <p:pic>
        <p:nvPicPr>
          <p:cNvPr id="1026" name="Picture 2" descr="C:\Users\Barry\AppData\Local\Microsoft\Windows\Temporary Internet Files\Content.IE5\NCRLMHIN\MP9004037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275729"/>
            <a:ext cx="2743201" cy="342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73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6</a:t>
            </a:fld>
            <a:endParaRPr lang="en-US"/>
          </a:p>
        </p:txBody>
      </p:sp>
      <p:sp>
        <p:nvSpPr>
          <p:cNvPr id="5" name="Rectangle 4"/>
          <p:cNvSpPr/>
          <p:nvPr/>
        </p:nvSpPr>
        <p:spPr>
          <a:xfrm>
            <a:off x="152400" y="76200"/>
            <a:ext cx="8229600" cy="6494085"/>
          </a:xfrm>
          <a:prstGeom prst="rect">
            <a:avLst/>
          </a:prstGeom>
        </p:spPr>
        <p:txBody>
          <a:bodyPr wrap="square">
            <a:spAutoFit/>
          </a:bodyPr>
          <a:lstStyle/>
          <a:p>
            <a:r>
              <a:rPr lang="en-US" sz="3600" b="1" dirty="0" smtClean="0"/>
              <a:t>THE.UNCERTAIN.SOUND</a:t>
            </a:r>
            <a:endParaRPr lang="en-US" sz="3600" b="1" dirty="0"/>
          </a:p>
          <a:p>
            <a:r>
              <a:rPr lang="en-US" sz="2800" dirty="0"/>
              <a:t>	</a:t>
            </a:r>
            <a:r>
              <a:rPr lang="en-US" sz="2700" dirty="0" smtClean="0"/>
              <a:t>61  </a:t>
            </a:r>
            <a:r>
              <a:rPr lang="en-US" sz="2700" b="1" dirty="0"/>
              <a:t>Jesus sounded His trumpet. </a:t>
            </a:r>
            <a:r>
              <a:rPr lang="en-US" sz="2700" dirty="0"/>
              <a:t>He showed them by His signs and wonders that He was the Messiah</a:t>
            </a:r>
            <a:r>
              <a:rPr lang="en-US" sz="2700" dirty="0" smtClean="0"/>
              <a:t>. </a:t>
            </a:r>
            <a:r>
              <a:rPr lang="en-US" sz="2700" b="1" dirty="0"/>
              <a:t>The Christian soldier is trained to hear the Word-sound of the Gospel. </a:t>
            </a:r>
            <a:r>
              <a:rPr lang="en-US" sz="2700" dirty="0"/>
              <a:t>The real Christian soldier is trained to that. Jesus said, "My sheep know My voice." What is the Voice? Jesus is the Word</a:t>
            </a:r>
            <a:r>
              <a:rPr lang="en-US" sz="2700" i="1" dirty="0"/>
              <a:t>. "In the beginning was the Word, and the Word was with God, and the Word was </a:t>
            </a:r>
            <a:r>
              <a:rPr lang="en-US" sz="2700" i="1" dirty="0" smtClean="0"/>
              <a:t>God…" </a:t>
            </a:r>
            <a:r>
              <a:rPr lang="en-US" sz="2700" b="1" dirty="0"/>
              <a:t>Then a real sheep of God hears the voice of the Word. </a:t>
            </a:r>
            <a:r>
              <a:rPr lang="en-US" sz="2700" dirty="0"/>
              <a:t>"My sheep hear My voice, and a stranger they don't follow." Get </a:t>
            </a:r>
            <a:r>
              <a:rPr lang="en-US" sz="2700" dirty="0" smtClean="0"/>
              <a:t>it? Creeds </a:t>
            </a:r>
            <a:r>
              <a:rPr lang="en-US" sz="2700" dirty="0"/>
              <a:t>and dogmas, and so forth, is injected into It. They won't follow that. They've got to hear the unadulterated Word, and see It manifested. </a:t>
            </a:r>
            <a:endParaRPr lang="en-US" sz="2700" dirty="0" smtClean="0"/>
          </a:p>
          <a:p>
            <a:pPr algn="r"/>
            <a:r>
              <a:rPr lang="en-US" sz="2800" dirty="0"/>
              <a:t>62-0714</a:t>
            </a:r>
          </a:p>
        </p:txBody>
      </p:sp>
    </p:spTree>
    <p:extLst>
      <p:ext uri="{BB962C8B-B14F-4D97-AF65-F5344CB8AC3E}">
        <p14:creationId xmlns:p14="http://schemas.microsoft.com/office/powerpoint/2010/main" val="1339782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7</a:t>
            </a:fld>
            <a:endParaRPr lang="en-US"/>
          </a:p>
        </p:txBody>
      </p:sp>
      <p:sp>
        <p:nvSpPr>
          <p:cNvPr id="5" name="Rectangle 4"/>
          <p:cNvSpPr/>
          <p:nvPr/>
        </p:nvSpPr>
        <p:spPr>
          <a:xfrm>
            <a:off x="352424" y="228600"/>
            <a:ext cx="7724775" cy="4647426"/>
          </a:xfrm>
          <a:prstGeom prst="rect">
            <a:avLst/>
          </a:prstGeom>
        </p:spPr>
        <p:txBody>
          <a:bodyPr wrap="square">
            <a:spAutoFit/>
          </a:bodyPr>
          <a:lstStyle/>
          <a:p>
            <a:r>
              <a:rPr lang="en-US" sz="4400" b="1" dirty="0"/>
              <a:t>LUKE </a:t>
            </a:r>
            <a:r>
              <a:rPr lang="en-US" sz="4400" b="1" dirty="0" smtClean="0"/>
              <a:t>12:10-12</a:t>
            </a:r>
            <a:endParaRPr lang="en-US" sz="4400" b="1" dirty="0"/>
          </a:p>
          <a:p>
            <a:r>
              <a:rPr lang="en-US" sz="2800" dirty="0"/>
              <a:t>     </a:t>
            </a:r>
            <a:r>
              <a:rPr lang="en-US" sz="2800" i="1" dirty="0"/>
              <a:t>10 </a:t>
            </a:r>
            <a:r>
              <a:rPr lang="en-US" sz="2800" i="1" dirty="0" smtClean="0"/>
              <a:t>And </a:t>
            </a:r>
            <a:r>
              <a:rPr lang="en-US" sz="2800" i="1" dirty="0"/>
              <a:t>whosoever shall speak a word against the Son of man, it shall be forgiven him: but unto him that </a:t>
            </a:r>
            <a:r>
              <a:rPr lang="en-US" sz="2800" i="1" dirty="0" err="1"/>
              <a:t>blasphemeth</a:t>
            </a:r>
            <a:r>
              <a:rPr lang="en-US" sz="2800" i="1" dirty="0"/>
              <a:t> against the Holy Ghost it shall not be forgiven</a:t>
            </a:r>
            <a:r>
              <a:rPr lang="en-US" sz="2800" i="1" dirty="0" smtClean="0"/>
              <a:t>. 11 </a:t>
            </a:r>
            <a:r>
              <a:rPr lang="en-US" sz="2800" i="1" dirty="0"/>
              <a:t>And when they bring you unto the synagogues, and unto magistrates, and powers, take ye no thought how or what thing ye shall answer, or what ye shall say: </a:t>
            </a:r>
            <a:r>
              <a:rPr lang="en-US" sz="2800" i="1" dirty="0" smtClean="0"/>
              <a:t>12 </a:t>
            </a:r>
            <a:r>
              <a:rPr lang="en-US" sz="2800" b="1" i="1" dirty="0"/>
              <a:t>For the Holy Ghost shall teach you in the same hour what ye ought to say.</a:t>
            </a:r>
          </a:p>
        </p:txBody>
      </p:sp>
    </p:spTree>
    <p:extLst>
      <p:ext uri="{BB962C8B-B14F-4D97-AF65-F5344CB8AC3E}">
        <p14:creationId xmlns:p14="http://schemas.microsoft.com/office/powerpoint/2010/main" val="1637715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8</a:t>
            </a:fld>
            <a:endParaRPr lang="en-US"/>
          </a:p>
        </p:txBody>
      </p:sp>
      <p:sp>
        <p:nvSpPr>
          <p:cNvPr id="5" name="Rectangle 4"/>
          <p:cNvSpPr/>
          <p:nvPr/>
        </p:nvSpPr>
        <p:spPr>
          <a:xfrm>
            <a:off x="228600" y="76200"/>
            <a:ext cx="7924800" cy="5078313"/>
          </a:xfrm>
          <a:prstGeom prst="rect">
            <a:avLst/>
          </a:prstGeom>
        </p:spPr>
        <p:txBody>
          <a:bodyPr wrap="square">
            <a:spAutoFit/>
          </a:bodyPr>
          <a:lstStyle/>
          <a:p>
            <a:r>
              <a:rPr lang="en-US" sz="4400" b="1" dirty="0" smtClean="0"/>
              <a:t>THE.PERFECTION</a:t>
            </a:r>
            <a:r>
              <a:rPr lang="en-US" sz="4000" b="1" dirty="0"/>
              <a:t> </a:t>
            </a:r>
            <a:endParaRPr lang="en-US" sz="4000" b="1" dirty="0" smtClean="0"/>
          </a:p>
          <a:p>
            <a:r>
              <a:rPr lang="en-US" sz="2800" dirty="0" smtClean="0"/>
              <a:t>	22 And I just love the Word. The Word is the Truth. And I like to read It before my congregation, because I know that in the judgment I'll stand with them. And I've got to give an account. So if I bring It from the Word, then I'll not be guilty; because It's the Word, and God is responsible for His Word… </a:t>
            </a:r>
            <a:r>
              <a:rPr lang="en-US" sz="2800" b="1" dirty="0" smtClean="0"/>
              <a:t>I don't want them to have my spirit on my actions, but I want them to have God's Spirit by God's Word; that produces Truth.</a:t>
            </a:r>
          </a:p>
          <a:p>
            <a:pPr algn="r"/>
            <a:r>
              <a:rPr lang="en-US" sz="2800" dirty="0" smtClean="0"/>
              <a:t>57-0419</a:t>
            </a:r>
            <a:endParaRPr lang="en-US" sz="2800" dirty="0"/>
          </a:p>
        </p:txBody>
      </p:sp>
    </p:spTree>
    <p:extLst>
      <p:ext uri="{BB962C8B-B14F-4D97-AF65-F5344CB8AC3E}">
        <p14:creationId xmlns:p14="http://schemas.microsoft.com/office/powerpoint/2010/main" val="3381446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07-29-2012</a:t>
            </a:r>
            <a:endParaRPr lang="en-US"/>
          </a:p>
        </p:txBody>
      </p:sp>
      <p:sp>
        <p:nvSpPr>
          <p:cNvPr id="3" name="Footer Placeholder 2"/>
          <p:cNvSpPr>
            <a:spLocks noGrp="1"/>
          </p:cNvSpPr>
          <p:nvPr>
            <p:ph type="ftr" sz="quarter" idx="11"/>
          </p:nvPr>
        </p:nvSpPr>
        <p:spPr/>
        <p:txBody>
          <a:bodyPr/>
          <a:lstStyle/>
          <a:p>
            <a:r>
              <a:rPr lang="en-US" smtClean="0"/>
              <a:t>Present Truth 3</a:t>
            </a:r>
            <a:endParaRPr lang="en-US"/>
          </a:p>
        </p:txBody>
      </p:sp>
      <p:sp>
        <p:nvSpPr>
          <p:cNvPr id="4" name="Slide Number Placeholder 3"/>
          <p:cNvSpPr>
            <a:spLocks noGrp="1"/>
          </p:cNvSpPr>
          <p:nvPr>
            <p:ph type="sldNum" sz="quarter" idx="12"/>
          </p:nvPr>
        </p:nvSpPr>
        <p:spPr/>
        <p:txBody>
          <a:bodyPr/>
          <a:lstStyle/>
          <a:p>
            <a:fld id="{E219F1D4-52E8-4354-B800-1231891939AA}" type="slidenum">
              <a:rPr lang="en-US" smtClean="0"/>
              <a:pPr/>
              <a:t>9</a:t>
            </a:fld>
            <a:endParaRPr lang="en-US"/>
          </a:p>
        </p:txBody>
      </p:sp>
      <p:sp>
        <p:nvSpPr>
          <p:cNvPr id="5" name="Rectangle 4"/>
          <p:cNvSpPr/>
          <p:nvPr/>
        </p:nvSpPr>
        <p:spPr>
          <a:xfrm>
            <a:off x="152400" y="152400"/>
            <a:ext cx="8305800" cy="4154984"/>
          </a:xfrm>
          <a:prstGeom prst="rect">
            <a:avLst/>
          </a:prstGeom>
        </p:spPr>
        <p:txBody>
          <a:bodyPr wrap="square">
            <a:spAutoFit/>
          </a:bodyPr>
          <a:lstStyle/>
          <a:p>
            <a:r>
              <a:rPr lang="en-US" sz="4000" b="1" spc="-150" dirty="0" smtClean="0"/>
              <a:t>A.GREATER.THAN.SOLOMON.IS.HERE</a:t>
            </a:r>
            <a:endParaRPr lang="en-US" sz="4000" b="1" spc="-150" dirty="0"/>
          </a:p>
          <a:p>
            <a:r>
              <a:rPr lang="en-US" sz="2800" dirty="0" smtClean="0"/>
              <a:t>	98 Do </a:t>
            </a:r>
            <a:r>
              <a:rPr lang="en-US" sz="2800" dirty="0"/>
              <a:t>you believe He would have anything to do with a hypocrite? Jesus? No, sir. Do you believe He'd associate Himself in lies? Not our God. No. </a:t>
            </a:r>
            <a:r>
              <a:rPr lang="en-US" sz="2800" b="1" dirty="0"/>
              <a:t>But our God is responsible for His Word. </a:t>
            </a:r>
            <a:r>
              <a:rPr lang="en-US" sz="2800" dirty="0" smtClean="0"/>
              <a:t>And </a:t>
            </a:r>
            <a:r>
              <a:rPr lang="en-US" sz="2800" dirty="0"/>
              <a:t>humbly, He's permitting this to be done, not because He has to, but to show the people that He is God and keeps His promise, God</a:t>
            </a:r>
            <a:r>
              <a:rPr lang="en-US" sz="2800" dirty="0" smtClean="0"/>
              <a:t>.</a:t>
            </a:r>
          </a:p>
          <a:p>
            <a:pPr algn="r"/>
            <a:r>
              <a:rPr lang="en-US" sz="2800" dirty="0"/>
              <a:t> 62-0725</a:t>
            </a:r>
          </a:p>
        </p:txBody>
      </p:sp>
    </p:spTree>
    <p:extLst>
      <p:ext uri="{BB962C8B-B14F-4D97-AF65-F5344CB8AC3E}">
        <p14:creationId xmlns:p14="http://schemas.microsoft.com/office/powerpoint/2010/main" val="245064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4555</TotalTime>
  <Words>809</Words>
  <Application>Microsoft Office PowerPoint</Application>
  <PresentationFormat>On-screen Show (4:3)</PresentationFormat>
  <Paragraphs>281</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Adjacency</vt:lpstr>
      <vt:lpstr>Birthdays &amp; Anniversaries</vt:lpstr>
      <vt:lpstr>The Present Truth 3</vt:lpstr>
      <vt:lpstr>The Present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Coffey</dc:creator>
  <cp:lastModifiedBy>Barry Coffey</cp:lastModifiedBy>
  <cp:revision>311</cp:revision>
  <dcterms:created xsi:type="dcterms:W3CDTF">2008-07-25T22:57:40Z</dcterms:created>
  <dcterms:modified xsi:type="dcterms:W3CDTF">2012-07-29T15:02:26Z</dcterms:modified>
</cp:coreProperties>
</file>